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7" r:id="rId5"/>
    <p:sldId id="272" r:id="rId6"/>
    <p:sldId id="269" r:id="rId7"/>
    <p:sldId id="271"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rd, Melena" initials="WM" lastIdx="3" clrIdx="0">
    <p:extLst>
      <p:ext uri="{19B8F6BF-5375-455C-9EA6-DF929625EA0E}">
        <p15:presenceInfo xmlns:p15="http://schemas.microsoft.com/office/powerpoint/2012/main" userId="S::Melena.Ward@justice.gov.uk::e8d88b6e-e1e8-47c1-82ad-80759b96f2c5" providerId="AD"/>
      </p:ext>
    </p:extLst>
  </p:cmAuthor>
  <p:cmAuthor id="2" name="Kossoff, Abigail" initials="KA" lastIdx="2" clrIdx="1">
    <p:extLst>
      <p:ext uri="{19B8F6BF-5375-455C-9EA6-DF929625EA0E}">
        <p15:presenceInfo xmlns:p15="http://schemas.microsoft.com/office/powerpoint/2012/main" userId="S-1-5-21-2002062289-2020709010-4147574693-5839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7" autoAdjust="0"/>
    <p:restoredTop sz="94660"/>
  </p:normalViewPr>
  <p:slideViewPr>
    <p:cSldViewPr snapToGrid="0">
      <p:cViewPr varScale="1">
        <p:scale>
          <a:sx n="69" d="100"/>
          <a:sy n="69" d="100"/>
        </p:scale>
        <p:origin x="6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75A84-ACA5-4EB6-A4BD-CBB0A1D96061}" type="datetimeFigureOut">
              <a:rPr lang="en-GB" smtClean="0"/>
              <a:t>24/08/2020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9DFDC0-D251-4C5E-97D1-177A7D8277A6}" type="slidenum">
              <a:rPr lang="en-GB" smtClean="0"/>
              <a:t>‹#›</a:t>
            </a:fld>
            <a:endParaRPr lang="en-GB"/>
          </a:p>
        </p:txBody>
      </p:sp>
    </p:spTree>
    <p:extLst>
      <p:ext uri="{BB962C8B-B14F-4D97-AF65-F5344CB8AC3E}">
        <p14:creationId xmlns:p14="http://schemas.microsoft.com/office/powerpoint/2010/main" val="278943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‘Better Outcomes for Young Adult Men: Evidence Based Commissioning Principles’, National Offender Management Service, August 2015</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A4F089-3167-4E0B-A15A-266F0672DDF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35298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rotWithShape="1">
          <a:blip r:embed="rId2">
            <a:extLst>
              <a:ext uri="{28A0092B-C50C-407E-A947-70E740481C1C}">
                <a14:useLocalDpi xmlns:a14="http://schemas.microsoft.com/office/drawing/2010/main" val="0"/>
              </a:ext>
            </a:extLst>
          </a:blip>
          <a:srcRect b="29286"/>
          <a:stretch/>
        </p:blipFill>
        <p:spPr bwMode="auto">
          <a:xfrm>
            <a:off x="0" y="4433208"/>
            <a:ext cx="12192000" cy="242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p:cNvPicPr>
            <a:picLocks noChangeAspect="1"/>
          </p:cNvPicPr>
          <p:nvPr/>
        </p:nvPicPr>
        <p:blipFill>
          <a:blip r:embed="rId3">
            <a:extLst>
              <a:ext uri="{28A0092B-C50C-407E-A947-70E740481C1C}">
                <a14:useLocalDpi xmlns:a14="http://schemas.microsoft.com/office/drawing/2010/main" val="0"/>
              </a:ext>
            </a:extLst>
          </a:blip>
          <a:srcRect l="15434" t="20029"/>
          <a:stretch>
            <a:fillRect/>
          </a:stretch>
        </p:blipFill>
        <p:spPr bwMode="auto">
          <a:xfrm>
            <a:off x="541867" y="347663"/>
            <a:ext cx="3462867"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78928" y="1981200"/>
            <a:ext cx="10622849" cy="1073150"/>
          </a:xfrm>
        </p:spPr>
        <p:txBody>
          <a:bodyPr anchor="b">
            <a:normAutofit/>
          </a:bodyPr>
          <a:lstStyle>
            <a:lvl1pPr algn="l">
              <a:defRPr sz="33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778928" y="3176059"/>
            <a:ext cx="9025467" cy="520900"/>
          </a:xfrm>
        </p:spPr>
        <p:txBody>
          <a:bodyPr>
            <a:normAutofit/>
          </a:bodyPr>
          <a:lstStyle>
            <a:lvl1pPr marL="0" indent="0" algn="l">
              <a:buNone/>
              <a:defRPr sz="27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530237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8001" y="432000"/>
            <a:ext cx="11131200" cy="511174"/>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
        <p:nvSpPr>
          <p:cNvPr id="4" name="Slide Number Placeholder 5"/>
          <p:cNvSpPr>
            <a:spLocks noGrp="1"/>
          </p:cNvSpPr>
          <p:nvPr>
            <p:ph type="sldNum" sz="quarter" idx="10"/>
          </p:nvPr>
        </p:nvSpPr>
        <p:spPr/>
        <p:txBody>
          <a:bodyPr/>
          <a:lstStyle>
            <a:lvl1pPr>
              <a:defRPr/>
            </a:lvl1pPr>
          </a:lstStyle>
          <a:p>
            <a:pPr>
              <a:defRPr/>
            </a:pPr>
            <a:fld id="{8DA62C57-F68F-4167-9CC7-0D93D0D78B03}" type="slidenum">
              <a:rPr lang="en-GB"/>
              <a:pPr>
                <a:defRPr/>
              </a:pPr>
              <a:t>‹#›</a:t>
            </a:fld>
            <a:endParaRPr lang="en-GB"/>
          </a:p>
        </p:txBody>
      </p:sp>
    </p:spTree>
    <p:extLst>
      <p:ext uri="{BB962C8B-B14F-4D97-AF65-F5344CB8AC3E}">
        <p14:creationId xmlns:p14="http://schemas.microsoft.com/office/powerpoint/2010/main" val="140788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27999" y="1303200"/>
            <a:ext cx="5491801" cy="4586400"/>
          </a:xfrm>
        </p:spPr>
        <p:txBody>
          <a:body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303200"/>
            <a:ext cx="5488525" cy="4586400"/>
          </a:xfrm>
        </p:spPr>
        <p:txBody>
          <a:bodyPr/>
          <a:lstStyle/>
          <a:p>
            <a:pPr lvl="0"/>
            <a:r>
              <a:rPr lang="en-US"/>
              <a:t>Click to edit Master text styles</a:t>
            </a:r>
          </a:p>
          <a:p>
            <a:pPr lvl="1"/>
            <a:r>
              <a:rPr lang="en-US"/>
              <a:t>Second level</a:t>
            </a:r>
          </a:p>
          <a:p>
            <a:pPr lvl="2"/>
            <a:r>
              <a:rPr lang="en-US"/>
              <a:t>Third level</a:t>
            </a:r>
          </a:p>
        </p:txBody>
      </p:sp>
      <p:sp>
        <p:nvSpPr>
          <p:cNvPr id="5" name="Slide Number Placeholder 5"/>
          <p:cNvSpPr>
            <a:spLocks noGrp="1"/>
          </p:cNvSpPr>
          <p:nvPr>
            <p:ph type="sldNum" sz="quarter" idx="10"/>
          </p:nvPr>
        </p:nvSpPr>
        <p:spPr/>
        <p:txBody>
          <a:bodyPr/>
          <a:lstStyle>
            <a:lvl1pPr>
              <a:defRPr/>
            </a:lvl1pPr>
          </a:lstStyle>
          <a:p>
            <a:pPr>
              <a:defRPr/>
            </a:pPr>
            <a:fld id="{59DE555A-AC9E-4839-8C44-F9B339F55923}" type="slidenum">
              <a:rPr lang="en-GB"/>
              <a:pPr>
                <a:defRPr/>
              </a:pPr>
              <a:t>‹#›</a:t>
            </a:fld>
            <a:endParaRPr lang="en-GB"/>
          </a:p>
        </p:txBody>
      </p:sp>
    </p:spTree>
    <p:extLst>
      <p:ext uri="{BB962C8B-B14F-4D97-AF65-F5344CB8AC3E}">
        <p14:creationId xmlns:p14="http://schemas.microsoft.com/office/powerpoint/2010/main" val="298973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8C98282C-945A-4E2C-AE9D-3932FA70B035}" type="slidenum">
              <a:rPr lang="en-GB"/>
              <a:pPr>
                <a:defRPr/>
              </a:pPr>
              <a:t>‹#›</a:t>
            </a:fld>
            <a:endParaRPr lang="en-GB"/>
          </a:p>
        </p:txBody>
      </p:sp>
    </p:spTree>
    <p:extLst>
      <p:ext uri="{BB962C8B-B14F-4D97-AF65-F5344CB8AC3E}">
        <p14:creationId xmlns:p14="http://schemas.microsoft.com/office/powerpoint/2010/main" val="306550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65E6DA35-3D48-4A0C-86DD-6EA64440ECC3}" type="slidenum">
              <a:rPr lang="en-GB"/>
              <a:pPr>
                <a:defRPr/>
              </a:pPr>
              <a:t>‹#›</a:t>
            </a:fld>
            <a:endParaRPr lang="en-GB"/>
          </a:p>
        </p:txBody>
      </p:sp>
    </p:spTree>
    <p:extLst>
      <p:ext uri="{BB962C8B-B14F-4D97-AF65-F5344CB8AC3E}">
        <p14:creationId xmlns:p14="http://schemas.microsoft.com/office/powerpoint/2010/main" val="3412335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64584" y="1"/>
            <a:ext cx="1032933"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0907184" y="0"/>
            <a:ext cx="1284816"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9"/>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6134100"/>
            <a:ext cx="121920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527051" y="431801"/>
            <a:ext cx="1113366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30" name="Text Placeholder 2"/>
          <p:cNvSpPr>
            <a:spLocks noGrp="1"/>
          </p:cNvSpPr>
          <p:nvPr>
            <p:ph type="body" idx="1"/>
          </p:nvPr>
        </p:nvSpPr>
        <p:spPr bwMode="auto">
          <a:xfrm>
            <a:off x="527051" y="1303339"/>
            <a:ext cx="11133667"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p:txBody>
      </p:sp>
      <p:sp>
        <p:nvSpPr>
          <p:cNvPr id="6" name="Slide Number Placeholder 5"/>
          <p:cNvSpPr>
            <a:spLocks noGrp="1"/>
          </p:cNvSpPr>
          <p:nvPr>
            <p:ph type="sldNum" sz="quarter" idx="4"/>
          </p:nvPr>
        </p:nvSpPr>
        <p:spPr>
          <a:xfrm>
            <a:off x="527051" y="6356351"/>
            <a:ext cx="1035049" cy="365125"/>
          </a:xfrm>
          <a:prstGeom prst="rect">
            <a:avLst/>
          </a:prstGeom>
        </p:spPr>
        <p:txBody>
          <a:bodyPr vert="horz" lIns="91440" tIns="45720" rIns="91440" bIns="45720" rtlCol="0" anchor="ctr"/>
          <a:lstStyle>
            <a:lvl1pPr algn="l" eaLnBrk="1" fontAlgn="auto" hangingPunct="1">
              <a:spcBef>
                <a:spcPts val="0"/>
              </a:spcBef>
              <a:spcAft>
                <a:spcPts val="0"/>
              </a:spcAft>
              <a:defRPr sz="1200" b="1" smtClean="0">
                <a:solidFill>
                  <a:schemeClr val="bg1"/>
                </a:solidFill>
                <a:latin typeface="+mn-lt"/>
              </a:defRPr>
            </a:lvl1pPr>
          </a:lstStyle>
          <a:p>
            <a:pPr>
              <a:defRPr/>
            </a:pPr>
            <a:fld id="{80580D15-CBB2-41DA-89FD-8E9F66504B2F}" type="slidenum">
              <a:rPr lang="en-GB"/>
              <a:pPr>
                <a:defRPr/>
              </a:pPr>
              <a:t>‹#›</a:t>
            </a:fld>
            <a:endParaRPr lang="en-GB"/>
          </a:p>
        </p:txBody>
      </p:sp>
    </p:spTree>
    <p:extLst>
      <p:ext uri="{BB962C8B-B14F-4D97-AF65-F5344CB8AC3E}">
        <p14:creationId xmlns:p14="http://schemas.microsoft.com/office/powerpoint/2010/main" val="2832999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rtl="0" eaLnBrk="1" fontAlgn="base" hangingPunct="1">
        <a:lnSpc>
          <a:spcPct val="90000"/>
        </a:lnSpc>
        <a:spcBef>
          <a:spcPct val="0"/>
        </a:spcBef>
        <a:spcAft>
          <a:spcPct val="0"/>
        </a:spcAft>
        <a:defRPr sz="2500" b="1" kern="1200">
          <a:solidFill>
            <a:schemeClr val="tx2"/>
          </a:solidFill>
          <a:latin typeface="+mj-lt"/>
          <a:ea typeface="+mj-ea"/>
          <a:cs typeface="+mj-cs"/>
        </a:defRPr>
      </a:lvl1pPr>
      <a:lvl2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2pPr>
      <a:lvl3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3pPr>
      <a:lvl4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4pPr>
      <a:lvl5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5pPr>
      <a:lvl6pPr marL="4572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9pPr>
    </p:titleStyle>
    <p:bodyStyle>
      <a:lvl1pPr marL="179388" indent="-179388"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358775"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539750"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trengthening.Probation@justice.gov.uk" TargetMode="External"/><Relationship Id="rId2" Type="http://schemas.openxmlformats.org/officeDocument/2006/relationships/hyperlink" Target="https://assets.publishing.service.gov.uk/government/uploads/system/uploads/attachment_data/file/873093/A_Draft_Target_Operating_Model_for_the_Future_of_Probation_Services_in_England_and_Wales__in_English_.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Strengthening.Probation@justice.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64311" y="2476500"/>
            <a:ext cx="10246589" cy="1478546"/>
          </a:xfrm>
        </p:spPr>
        <p:txBody>
          <a:bodyPr>
            <a:normAutofit/>
          </a:bodyPr>
          <a:lstStyle/>
          <a:p>
            <a:r>
              <a:rPr lang="en-GB" altLang="en-US" sz="3100" dirty="0"/>
              <a:t>BAME Service User Engagement</a:t>
            </a:r>
            <a:br>
              <a:rPr lang="en-GB" altLang="en-US" dirty="0"/>
            </a:br>
            <a:br>
              <a:rPr lang="en-GB" altLang="en-US" dirty="0"/>
            </a:br>
            <a:r>
              <a:rPr lang="en-GB" altLang="en-US" sz="2200" dirty="0"/>
              <a:t>Probation Reform Programme</a:t>
            </a:r>
          </a:p>
        </p:txBody>
      </p:sp>
    </p:spTree>
    <p:extLst>
      <p:ext uri="{BB962C8B-B14F-4D97-AF65-F5344CB8AC3E}">
        <p14:creationId xmlns:p14="http://schemas.microsoft.com/office/powerpoint/2010/main" val="4139589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2EFA4-B7AC-4FC9-A7E7-C3A8757B2ABA}"/>
              </a:ext>
            </a:extLst>
          </p:cNvPr>
          <p:cNvSpPr>
            <a:spLocks noGrp="1"/>
          </p:cNvSpPr>
          <p:nvPr>
            <p:ph type="title"/>
          </p:nvPr>
        </p:nvSpPr>
        <p:spPr/>
        <p:txBody>
          <a:bodyPr/>
          <a:lstStyle/>
          <a:p>
            <a:r>
              <a:rPr lang="en-GB" dirty="0"/>
              <a:t>Probation Reform Programme – Plans for the Future</a:t>
            </a:r>
          </a:p>
        </p:txBody>
      </p:sp>
      <p:sp>
        <p:nvSpPr>
          <p:cNvPr id="4" name="Slide Number Placeholder 3">
            <a:extLst>
              <a:ext uri="{FF2B5EF4-FFF2-40B4-BE49-F238E27FC236}">
                <a16:creationId xmlns:a16="http://schemas.microsoft.com/office/drawing/2014/main" id="{687C835A-AA9A-4212-B287-3137975CFAB0}"/>
              </a:ext>
            </a:extLst>
          </p:cNvPr>
          <p:cNvSpPr>
            <a:spLocks noGrp="1"/>
          </p:cNvSpPr>
          <p:nvPr>
            <p:ph type="sldNum" sz="quarter" idx="10"/>
          </p:nvPr>
        </p:nvSpPr>
        <p:spPr/>
        <p:txBody>
          <a:bodyPr/>
          <a:lstStyle/>
          <a:p>
            <a:pPr>
              <a:defRPr/>
            </a:pPr>
            <a:fld id="{8DA62C57-F68F-4167-9CC7-0D93D0D78B03}" type="slidenum">
              <a:rPr lang="en-GB" smtClean="0"/>
              <a:pPr>
                <a:defRPr/>
              </a:pPr>
              <a:t>2</a:t>
            </a:fld>
            <a:endParaRPr lang="en-GB"/>
          </a:p>
        </p:txBody>
      </p:sp>
      <p:sp>
        <p:nvSpPr>
          <p:cNvPr id="5" name="Content Placeholder 6">
            <a:extLst>
              <a:ext uri="{FF2B5EF4-FFF2-40B4-BE49-F238E27FC236}">
                <a16:creationId xmlns:a16="http://schemas.microsoft.com/office/drawing/2014/main" id="{C8A1717A-4A3D-4D38-902A-4B90B97830A7}"/>
              </a:ext>
            </a:extLst>
          </p:cNvPr>
          <p:cNvSpPr txBox="1">
            <a:spLocks/>
          </p:cNvSpPr>
          <p:nvPr/>
        </p:nvSpPr>
        <p:spPr bwMode="auto">
          <a:xfrm>
            <a:off x="1104857" y="943174"/>
            <a:ext cx="10554344" cy="5125439"/>
          </a:xfrm>
          <a:prstGeom prst="roundRect">
            <a:avLst/>
          </a:prstGeom>
          <a:solidFill>
            <a:schemeClr val="accent3">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9388" indent="-179388"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358775"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539750"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Arial" panose="020B0604020202020204" pitchFamily="34" charset="0"/>
              <a:buNone/>
              <a:defRPr/>
            </a:pPr>
            <a:r>
              <a:rPr lang="en-GB" sz="1400" dirty="0">
                <a:latin typeface="Arial"/>
                <a:cs typeface="Arial"/>
              </a:rPr>
              <a:t>In June 2021, CRC contracts will come to an end and the new </a:t>
            </a:r>
            <a:r>
              <a:rPr lang="en-GB" sz="1400" b="1" dirty="0">
                <a:latin typeface="Arial"/>
                <a:cs typeface="Arial"/>
              </a:rPr>
              <a:t>Unified Model of Probation </a:t>
            </a:r>
            <a:r>
              <a:rPr lang="en-GB" sz="1400" dirty="0">
                <a:latin typeface="Arial"/>
                <a:cs typeface="Arial"/>
              </a:rPr>
              <a:t>will be introduced in England. In Wales, the Unified Model was successfully implemented in December 2019.</a:t>
            </a:r>
          </a:p>
          <a:p>
            <a:pPr marL="0" indent="0">
              <a:spcAft>
                <a:spcPts val="1200"/>
              </a:spcAft>
              <a:buFont typeface="Arial" panose="020B0604020202020204" pitchFamily="34" charset="0"/>
              <a:buNone/>
              <a:defRPr/>
            </a:pPr>
            <a:r>
              <a:rPr lang="en-GB" sz="1400" dirty="0">
                <a:latin typeface="Arial"/>
                <a:cs typeface="Arial"/>
              </a:rPr>
              <a:t>Under the Unified Model:</a:t>
            </a:r>
          </a:p>
          <a:p>
            <a:pPr>
              <a:spcAft>
                <a:spcPts val="1200"/>
              </a:spcAft>
              <a:defRPr/>
            </a:pPr>
            <a:r>
              <a:rPr lang="en-GB" sz="1400" dirty="0">
                <a:latin typeface="Arial"/>
                <a:cs typeface="Arial"/>
              </a:rPr>
              <a:t>Responsibility for </a:t>
            </a:r>
            <a:r>
              <a:rPr lang="en-GB" sz="1400" b="1" dirty="0">
                <a:latin typeface="Arial"/>
                <a:cs typeface="Arial"/>
              </a:rPr>
              <a:t>Offender</a:t>
            </a:r>
            <a:r>
              <a:rPr lang="en-GB" sz="1400" dirty="0">
                <a:latin typeface="Arial"/>
                <a:cs typeface="Arial"/>
              </a:rPr>
              <a:t> </a:t>
            </a:r>
            <a:r>
              <a:rPr lang="en-GB" sz="1400" b="1" dirty="0">
                <a:latin typeface="Arial"/>
                <a:cs typeface="Arial"/>
              </a:rPr>
              <a:t>Management, court advice and delivery of Unpaid Work, Accredited Programmes and Structured Interventions </a:t>
            </a:r>
            <a:r>
              <a:rPr lang="en-GB" sz="1400" dirty="0">
                <a:latin typeface="Arial"/>
                <a:cs typeface="Arial"/>
              </a:rPr>
              <a:t>– across low, medium and high-risk offenders will be held by the </a:t>
            </a:r>
            <a:r>
              <a:rPr lang="en-GB" sz="1400" b="1" dirty="0">
                <a:latin typeface="Arial"/>
                <a:cs typeface="Arial"/>
              </a:rPr>
              <a:t>National</a:t>
            </a:r>
            <a:r>
              <a:rPr lang="en-GB" sz="1400" dirty="0">
                <a:latin typeface="Arial"/>
                <a:cs typeface="Arial"/>
              </a:rPr>
              <a:t> </a:t>
            </a:r>
            <a:r>
              <a:rPr lang="en-GB" sz="1400" b="1" dirty="0">
                <a:latin typeface="Arial"/>
                <a:cs typeface="Arial"/>
              </a:rPr>
              <a:t>Probation</a:t>
            </a:r>
            <a:r>
              <a:rPr lang="en-GB" sz="1400" dirty="0">
                <a:latin typeface="Arial"/>
                <a:cs typeface="Arial"/>
              </a:rPr>
              <a:t> </a:t>
            </a:r>
            <a:r>
              <a:rPr lang="en-GB" sz="1400" b="1" dirty="0">
                <a:latin typeface="Arial"/>
                <a:cs typeface="Arial"/>
              </a:rPr>
              <a:t>Service</a:t>
            </a:r>
            <a:r>
              <a:rPr lang="en-GB" sz="1400" dirty="0">
                <a:latin typeface="Arial"/>
                <a:cs typeface="Arial"/>
              </a:rPr>
              <a:t> in England and Wales;</a:t>
            </a:r>
            <a:endParaRPr lang="en-GB" sz="1400" dirty="0"/>
          </a:p>
          <a:p>
            <a:pPr>
              <a:spcAft>
                <a:spcPts val="1200"/>
              </a:spcAft>
              <a:defRPr/>
            </a:pPr>
            <a:r>
              <a:rPr lang="en-GB" sz="1400" dirty="0">
                <a:latin typeface="Arial"/>
                <a:cs typeface="Arial"/>
              </a:rPr>
              <a:t>There will be a continued and significant role for the </a:t>
            </a:r>
            <a:r>
              <a:rPr lang="en-GB" sz="1400" b="1" dirty="0">
                <a:latin typeface="Arial"/>
                <a:cs typeface="Arial"/>
              </a:rPr>
              <a:t>voluntary</a:t>
            </a:r>
            <a:r>
              <a:rPr lang="en-GB" sz="1400" dirty="0">
                <a:latin typeface="Arial"/>
                <a:cs typeface="Arial"/>
              </a:rPr>
              <a:t> and </a:t>
            </a:r>
            <a:r>
              <a:rPr lang="en-GB" sz="1400" b="1" dirty="0">
                <a:latin typeface="Arial"/>
                <a:cs typeface="Arial"/>
              </a:rPr>
              <a:t>private</a:t>
            </a:r>
            <a:r>
              <a:rPr lang="en-GB" sz="1400" dirty="0">
                <a:latin typeface="Arial"/>
                <a:cs typeface="Arial"/>
              </a:rPr>
              <a:t> </a:t>
            </a:r>
            <a:r>
              <a:rPr lang="en-GB" sz="1400" b="1" dirty="0">
                <a:latin typeface="Arial"/>
                <a:cs typeface="Arial"/>
              </a:rPr>
              <a:t>sector</a:t>
            </a:r>
            <a:r>
              <a:rPr lang="en-GB" sz="1400" dirty="0">
                <a:latin typeface="Arial"/>
                <a:cs typeface="Arial"/>
              </a:rPr>
              <a:t> in the delivery of </a:t>
            </a:r>
            <a:r>
              <a:rPr lang="en-GB" sz="1400" b="1" dirty="0">
                <a:latin typeface="Arial"/>
                <a:cs typeface="Arial"/>
              </a:rPr>
              <a:t>resettlement</a:t>
            </a:r>
            <a:r>
              <a:rPr lang="en-GB" sz="1400" dirty="0">
                <a:latin typeface="Arial"/>
                <a:cs typeface="Arial"/>
              </a:rPr>
              <a:t> and </a:t>
            </a:r>
            <a:r>
              <a:rPr lang="en-GB" sz="1400" b="1" dirty="0">
                <a:latin typeface="Arial"/>
                <a:cs typeface="Arial"/>
              </a:rPr>
              <a:t>rehabilitative</a:t>
            </a:r>
            <a:r>
              <a:rPr lang="en-GB" sz="1400" dirty="0">
                <a:latin typeface="Arial"/>
                <a:cs typeface="Arial"/>
              </a:rPr>
              <a:t> </a:t>
            </a:r>
            <a:r>
              <a:rPr lang="en-GB" sz="1400" b="1" dirty="0">
                <a:latin typeface="Arial"/>
                <a:cs typeface="Arial"/>
              </a:rPr>
              <a:t>interventions</a:t>
            </a:r>
            <a:r>
              <a:rPr lang="en-GB" sz="1400" dirty="0">
                <a:latin typeface="Arial"/>
                <a:cs typeface="Arial"/>
              </a:rPr>
              <a:t> through the Dynamic Framework; </a:t>
            </a:r>
          </a:p>
          <a:p>
            <a:pPr>
              <a:spcAft>
                <a:spcPts val="1200"/>
              </a:spcAft>
              <a:defRPr/>
            </a:pPr>
            <a:r>
              <a:rPr lang="en-GB" sz="1400" dirty="0"/>
              <a:t>There will be 11 probation regions across </a:t>
            </a:r>
            <a:r>
              <a:rPr lang="en-GB" sz="1400" b="1" dirty="0"/>
              <a:t>England and Wales</a:t>
            </a:r>
            <a:r>
              <a:rPr lang="en-GB" sz="1400" dirty="0"/>
              <a:t>. This will include the introduction of at least 10 new probation areas in </a:t>
            </a:r>
            <a:r>
              <a:rPr lang="en-GB" sz="1400" b="1" dirty="0"/>
              <a:t>England</a:t>
            </a:r>
            <a:r>
              <a:rPr lang="en-GB" sz="1400" dirty="0"/>
              <a:t> with existing arrangements remaining unchanged in </a:t>
            </a:r>
            <a:r>
              <a:rPr lang="en-GB" sz="1400" b="1" dirty="0"/>
              <a:t>Wales</a:t>
            </a:r>
            <a:r>
              <a:rPr lang="en-GB" sz="1400" dirty="0"/>
              <a:t>.</a:t>
            </a:r>
          </a:p>
          <a:p>
            <a:pPr>
              <a:spcAft>
                <a:spcPts val="1200"/>
              </a:spcAft>
              <a:defRPr/>
            </a:pPr>
            <a:r>
              <a:rPr lang="en-GB" sz="1400" dirty="0"/>
              <a:t>In </a:t>
            </a:r>
            <a:r>
              <a:rPr lang="en-GB" sz="1400" b="1" dirty="0"/>
              <a:t>England</a:t>
            </a:r>
            <a:r>
              <a:rPr lang="en-GB" sz="1400" dirty="0"/>
              <a:t>, each of the areas will be overseen by a </a:t>
            </a:r>
            <a:r>
              <a:rPr lang="en-GB" sz="1400" b="1" dirty="0"/>
              <a:t>new dedicated Regional Probation Director who will </a:t>
            </a:r>
            <a:r>
              <a:rPr lang="en-GB" sz="1400" dirty="0"/>
              <a:t>provide leadership, be responsible for delivery and commissioning of services. They, along with the NPS Director in </a:t>
            </a:r>
            <a:r>
              <a:rPr lang="en-GB" sz="1400" b="1" dirty="0"/>
              <a:t>Wales</a:t>
            </a:r>
            <a:r>
              <a:rPr lang="en-GB" sz="1400" dirty="0"/>
              <a:t>, will ensure effective delivery from pre-sentence stage in court, on release from prison, and in the community.</a:t>
            </a:r>
          </a:p>
          <a:p>
            <a:pPr>
              <a:spcAft>
                <a:spcPts val="1200"/>
              </a:spcAft>
              <a:defRPr/>
            </a:pPr>
            <a:r>
              <a:rPr lang="en-GB" sz="1400" dirty="0"/>
              <a:t>Alongside the Probation Reform Programme, the </a:t>
            </a:r>
            <a:r>
              <a:rPr lang="en-GB" sz="1400" b="1" dirty="0"/>
              <a:t>Probation Workforce Programme </a:t>
            </a:r>
            <a:r>
              <a:rPr lang="en-GB" sz="1400" dirty="0"/>
              <a:t>has published a strategy that sets out our collective ambition for a more </a:t>
            </a:r>
            <a:r>
              <a:rPr lang="en-GB" sz="1400" b="1" dirty="0"/>
              <a:t>positive, inclusive, and diverse probation workforce</a:t>
            </a:r>
            <a:r>
              <a:rPr lang="en-GB" sz="1400" dirty="0"/>
              <a:t>, and the steps we are committed to taking to achieve this over the three years from 2020 to 2023.</a:t>
            </a:r>
            <a:endParaRPr lang="en-GB" altLang="en-US" sz="1400" dirty="0"/>
          </a:p>
        </p:txBody>
      </p:sp>
      <p:pic>
        <p:nvPicPr>
          <p:cNvPr id="6" name="Picture 5">
            <a:extLst>
              <a:ext uri="{FF2B5EF4-FFF2-40B4-BE49-F238E27FC236}">
                <a16:creationId xmlns:a16="http://schemas.microsoft.com/office/drawing/2014/main" id="{B4ABF605-CD4E-4950-8826-3DB3D943827F}"/>
              </a:ext>
            </a:extLst>
          </p:cNvPr>
          <p:cNvPicPr>
            <a:picLocks noChangeAspect="1"/>
          </p:cNvPicPr>
          <p:nvPr/>
        </p:nvPicPr>
        <p:blipFill>
          <a:blip r:embed="rId2"/>
          <a:stretch>
            <a:fillRect/>
          </a:stretch>
        </p:blipFill>
        <p:spPr>
          <a:xfrm>
            <a:off x="362076" y="3799736"/>
            <a:ext cx="741431" cy="833223"/>
          </a:xfrm>
          <a:prstGeom prst="rect">
            <a:avLst/>
          </a:prstGeom>
          <a:solidFill>
            <a:srgbClr val="2F5597"/>
          </a:solidFill>
        </p:spPr>
      </p:pic>
      <p:pic>
        <p:nvPicPr>
          <p:cNvPr id="7" name="Picture 6">
            <a:extLst>
              <a:ext uri="{FF2B5EF4-FFF2-40B4-BE49-F238E27FC236}">
                <a16:creationId xmlns:a16="http://schemas.microsoft.com/office/drawing/2014/main" id="{19D70416-AAD7-4C08-8D37-828084CA734C}"/>
              </a:ext>
            </a:extLst>
          </p:cNvPr>
          <p:cNvPicPr>
            <a:picLocks noChangeAspect="1"/>
          </p:cNvPicPr>
          <p:nvPr/>
        </p:nvPicPr>
        <p:blipFill>
          <a:blip r:embed="rId3"/>
          <a:stretch>
            <a:fillRect/>
          </a:stretch>
        </p:blipFill>
        <p:spPr>
          <a:xfrm>
            <a:off x="510154" y="2465242"/>
            <a:ext cx="534421" cy="645649"/>
          </a:xfrm>
          <a:prstGeom prst="rect">
            <a:avLst/>
          </a:prstGeom>
        </p:spPr>
      </p:pic>
      <p:pic>
        <p:nvPicPr>
          <p:cNvPr id="13" name="Graphic 12" descr="Users">
            <a:extLst>
              <a:ext uri="{FF2B5EF4-FFF2-40B4-BE49-F238E27FC236}">
                <a16:creationId xmlns:a16="http://schemas.microsoft.com/office/drawing/2014/main" id="{AD3CB195-2AFE-4E94-AE39-4E0294804AC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1733" y="5325679"/>
            <a:ext cx="641774" cy="641774"/>
          </a:xfrm>
          <a:prstGeom prst="rect">
            <a:avLst/>
          </a:prstGeom>
        </p:spPr>
      </p:pic>
    </p:spTree>
    <p:extLst>
      <p:ext uri="{BB962C8B-B14F-4D97-AF65-F5344CB8AC3E}">
        <p14:creationId xmlns:p14="http://schemas.microsoft.com/office/powerpoint/2010/main" val="150810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246D9-68DA-4E8F-932E-D05B2033621C}"/>
              </a:ext>
            </a:extLst>
          </p:cNvPr>
          <p:cNvSpPr>
            <a:spLocks noGrp="1"/>
          </p:cNvSpPr>
          <p:nvPr>
            <p:ph type="title"/>
          </p:nvPr>
        </p:nvSpPr>
        <p:spPr/>
        <p:txBody>
          <a:bodyPr/>
          <a:lstStyle/>
          <a:p>
            <a:r>
              <a:rPr lang="en-GB" dirty="0"/>
              <a:t>Objectives</a:t>
            </a:r>
          </a:p>
        </p:txBody>
      </p:sp>
      <p:sp>
        <p:nvSpPr>
          <p:cNvPr id="8" name="TextBox 7">
            <a:extLst>
              <a:ext uri="{FF2B5EF4-FFF2-40B4-BE49-F238E27FC236}">
                <a16:creationId xmlns:a16="http://schemas.microsoft.com/office/drawing/2014/main" id="{3D5781D4-512B-45ED-8FE3-55D1DC9D88A8}"/>
              </a:ext>
            </a:extLst>
          </p:cNvPr>
          <p:cNvSpPr txBox="1"/>
          <p:nvPr/>
        </p:nvSpPr>
        <p:spPr>
          <a:xfrm>
            <a:off x="527051" y="1136072"/>
            <a:ext cx="11132150" cy="4555093"/>
          </a:xfrm>
          <a:prstGeom prst="rect">
            <a:avLst/>
          </a:prstGeom>
          <a:noFill/>
        </p:spPr>
        <p:txBody>
          <a:bodyPr wrap="square">
            <a:spAutoFit/>
          </a:bodyPr>
          <a:lstStyle/>
          <a:p>
            <a:pPr marL="285750" indent="-285750">
              <a:buFont typeface="Arial" panose="020B0604020202020204" pitchFamily="34" charset="0"/>
              <a:buChar char="•"/>
            </a:pPr>
            <a:r>
              <a:rPr lang="en-GB" dirty="0"/>
              <a:t>We recognise the need for Probation Services to closely understand and meet the needs of all service users, including BAME service users.</a:t>
            </a:r>
          </a:p>
          <a:p>
            <a:pPr marL="285750" indent="-285750" algn="just" eaLnBrk="0" fontAlgn="base" hangingPunct="0">
              <a:spcBef>
                <a:spcPct val="0"/>
              </a:spcBef>
              <a:spcAft>
                <a:spcPct val="0"/>
              </a:spcAft>
              <a:buFont typeface="Arial" panose="020B0604020202020204" pitchFamily="34" charset="0"/>
              <a:buChar char="•"/>
              <a:defRPr/>
            </a:pPr>
            <a:endParaRPr lang="en-GB" dirty="0"/>
          </a:p>
          <a:p>
            <a:pPr marL="285750" indent="-285750" algn="just" eaLnBrk="0" fontAlgn="base" hangingPunct="0">
              <a:spcBef>
                <a:spcPct val="0"/>
              </a:spcBef>
              <a:spcAft>
                <a:spcPct val="0"/>
              </a:spcAft>
              <a:buFont typeface="Arial" panose="020B0604020202020204" pitchFamily="34" charset="0"/>
              <a:buChar char="•"/>
              <a:defRPr/>
            </a:pPr>
            <a:r>
              <a:rPr lang="en-GB" dirty="0"/>
              <a:t>We want to take this opportunity to check and challenge whether the current Target Operating Model (TOM) goes far enough to address inequalities, acknowledge lived experience and provide suitably tailored support to BAME service users.</a:t>
            </a:r>
          </a:p>
          <a:p>
            <a:pPr algn="just" eaLnBrk="0" fontAlgn="base" hangingPunct="0">
              <a:spcBef>
                <a:spcPct val="0"/>
              </a:spcBef>
              <a:spcAft>
                <a:spcPct val="0"/>
              </a:spcAft>
              <a:defRPr/>
            </a:pPr>
            <a:endParaRPr lang="en-GB" dirty="0">
              <a:solidFill>
                <a:prstClr val="black"/>
              </a:solidFill>
              <a:cs typeface="Arial" panose="020B0604020202020204" pitchFamily="34" charset="0"/>
            </a:endParaRPr>
          </a:p>
          <a:p>
            <a:pPr marL="285750" indent="-285750" algn="just" eaLnBrk="0" fontAlgn="base" hangingPunct="0">
              <a:spcBef>
                <a:spcPct val="0"/>
              </a:spcBef>
              <a:spcAft>
                <a:spcPct val="0"/>
              </a:spcAft>
              <a:buFont typeface="Arial" panose="020B0604020202020204" pitchFamily="34" charset="0"/>
              <a:buChar char="•"/>
              <a:defRPr/>
            </a:pPr>
            <a:r>
              <a:rPr lang="en-GB" dirty="0">
                <a:solidFill>
                  <a:prstClr val="black"/>
                </a:solidFill>
                <a:cs typeface="Arial" panose="020B0604020202020204" pitchFamily="34" charset="0"/>
              </a:rPr>
              <a:t>We will invite staff, service users and stakeholders to offer their perspectives through an online dialogue session (to be launched shortly) and a series of workshops.</a:t>
            </a:r>
          </a:p>
          <a:p>
            <a:pPr marL="285750" indent="-285750" algn="just" eaLnBrk="0" fontAlgn="base" hangingPunct="0">
              <a:spcBef>
                <a:spcPct val="0"/>
              </a:spcBef>
              <a:spcAft>
                <a:spcPct val="0"/>
              </a:spcAft>
              <a:buFont typeface="Arial" panose="020B0604020202020204" pitchFamily="34" charset="0"/>
              <a:buChar char="•"/>
              <a:defRPr/>
            </a:pPr>
            <a:endParaRPr lang="en-GB" dirty="0">
              <a:solidFill>
                <a:prstClr val="black"/>
              </a:solidFill>
              <a:cs typeface="Arial" panose="020B0604020202020204" pitchFamily="34" charset="0"/>
            </a:endParaRPr>
          </a:p>
          <a:p>
            <a:pPr marL="285750" indent="-285750" algn="just" eaLnBrk="0" fontAlgn="base" hangingPunct="0">
              <a:spcBef>
                <a:spcPct val="0"/>
              </a:spcBef>
              <a:spcAft>
                <a:spcPct val="0"/>
              </a:spcAft>
              <a:buFont typeface="Arial" panose="020B0604020202020204" pitchFamily="34" charset="0"/>
              <a:buChar char="•"/>
              <a:defRPr/>
            </a:pPr>
            <a:r>
              <a:rPr lang="en-GB" dirty="0">
                <a:solidFill>
                  <a:prstClr val="black"/>
                </a:solidFill>
                <a:cs typeface="Arial" panose="020B0604020202020204" pitchFamily="34" charset="0"/>
              </a:rPr>
              <a:t>We will follow-up on this consultation with a briefing paper of the feedback we had and the changes we will implement in the second iteration of the TOM, due for publication in January 2021.</a:t>
            </a:r>
          </a:p>
          <a:p>
            <a:pPr marL="285750" indent="-285750" eaLnBrk="0" fontAlgn="base" hangingPunct="0">
              <a:spcBef>
                <a:spcPct val="0"/>
              </a:spcBef>
              <a:spcAft>
                <a:spcPct val="0"/>
              </a:spcAft>
              <a:buFont typeface="Arial" panose="020B0604020202020204" pitchFamily="34" charset="0"/>
              <a:buChar char="•"/>
              <a:defRPr/>
            </a:pPr>
            <a:endParaRPr lang="en-GB" sz="1400" dirty="0">
              <a:solidFill>
                <a:prstClr val="black"/>
              </a:solidFill>
              <a:latin typeface="Arial" panose="020B0604020202020204" pitchFamily="34" charset="0"/>
              <a:cs typeface="Arial" panose="020B0604020202020204" pitchFamily="34" charset="0"/>
            </a:endParaRPr>
          </a:p>
          <a:p>
            <a:pPr marL="285750" indent="-285750" eaLnBrk="0" fontAlgn="base" hangingPunct="0">
              <a:spcBef>
                <a:spcPct val="0"/>
              </a:spcBef>
              <a:spcAft>
                <a:spcPct val="0"/>
              </a:spcAft>
              <a:buFont typeface="Arial" panose="020B0604020202020204" pitchFamily="34" charset="0"/>
              <a:buChar char="•"/>
              <a:defRPr/>
            </a:pPr>
            <a:endParaRPr lang="en-GB" sz="1400" dirty="0">
              <a:solidFill>
                <a:prstClr val="black"/>
              </a:solidFill>
              <a:latin typeface="Arial" panose="020B0604020202020204" pitchFamily="34" charset="0"/>
              <a:cs typeface="Arial" panose="020B0604020202020204" pitchFamily="34" charset="0"/>
            </a:endParaRPr>
          </a:p>
          <a:p>
            <a:pPr marL="285750" indent="-285750" eaLnBrk="0" fontAlgn="base" hangingPunct="0">
              <a:spcBef>
                <a:spcPct val="0"/>
              </a:spcBef>
              <a:spcAft>
                <a:spcPct val="0"/>
              </a:spcAft>
              <a:buFont typeface="Arial" panose="020B0604020202020204" pitchFamily="34" charset="0"/>
              <a:buChar char="•"/>
              <a:defRPr/>
            </a:pPr>
            <a:endParaRPr lang="en-GB" sz="1400" dirty="0">
              <a:solidFill>
                <a:prstClr val="black"/>
              </a:solidFill>
              <a:latin typeface="Arial" panose="020B0604020202020204" pitchFamily="34" charset="0"/>
              <a:cs typeface="Arial" panose="020B0604020202020204" pitchFamily="34" charset="0"/>
            </a:endParaRPr>
          </a:p>
          <a:p>
            <a:pPr marL="285750" indent="-285750" eaLnBrk="0" fontAlgn="base" hangingPunct="0">
              <a:spcBef>
                <a:spcPct val="0"/>
              </a:spcBef>
              <a:spcAft>
                <a:spcPct val="0"/>
              </a:spcAft>
              <a:buFont typeface="Arial" panose="020B0604020202020204" pitchFamily="34" charset="0"/>
              <a:buChar char="•"/>
              <a:defRPr/>
            </a:pPr>
            <a:endParaRPr lang="en-GB" sz="1400" dirty="0">
              <a:solidFill>
                <a:prstClr val="black"/>
              </a:solidFill>
              <a:latin typeface="Arial" panose="020B0604020202020204" pitchFamily="34" charset="0"/>
              <a:cs typeface="Arial" panose="020B0604020202020204" pitchFamily="34" charset="0"/>
            </a:endParaRPr>
          </a:p>
          <a:p>
            <a:pPr marL="285750" indent="-285750" eaLnBrk="0" fontAlgn="base" hangingPunct="0">
              <a:spcBef>
                <a:spcPct val="0"/>
              </a:spcBef>
              <a:spcAft>
                <a:spcPct val="0"/>
              </a:spcAft>
              <a:buFont typeface="Arial" panose="020B0604020202020204" pitchFamily="34" charset="0"/>
              <a:buChar char="•"/>
              <a:defRPr/>
            </a:pPr>
            <a:endParaRPr lang="en-GB" sz="1400" dirty="0">
              <a:solidFill>
                <a:prstClr val="black"/>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5D087C5-059B-43D1-BC96-140257AC6440}"/>
              </a:ext>
            </a:extLst>
          </p:cNvPr>
          <p:cNvSpPr>
            <a:spLocks noGrp="1"/>
          </p:cNvSpPr>
          <p:nvPr>
            <p:ph type="sldNum" sz="quarter" idx="10"/>
          </p:nvPr>
        </p:nvSpPr>
        <p:spPr/>
        <p:txBody>
          <a:bodyPr/>
          <a:lstStyle/>
          <a:p>
            <a:pPr>
              <a:defRPr/>
            </a:pPr>
            <a:fld id="{8DA62C57-F68F-4167-9CC7-0D93D0D78B03}" type="slidenum">
              <a:rPr lang="en-GB">
                <a:solidFill>
                  <a:prstClr val="white"/>
                </a:solidFill>
                <a:latin typeface="Arial"/>
              </a:rPr>
              <a:pPr>
                <a:defRPr/>
              </a:pPr>
              <a:t>3</a:t>
            </a:fld>
            <a:endParaRPr lang="en-GB">
              <a:solidFill>
                <a:prstClr val="white"/>
              </a:solidFill>
              <a:latin typeface="Arial"/>
            </a:endParaRPr>
          </a:p>
        </p:txBody>
      </p:sp>
    </p:spTree>
    <p:extLst>
      <p:ext uri="{BB962C8B-B14F-4D97-AF65-F5344CB8AC3E}">
        <p14:creationId xmlns:p14="http://schemas.microsoft.com/office/powerpoint/2010/main" val="367720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3E994-5399-4053-8654-4AA70BF95131}"/>
              </a:ext>
            </a:extLst>
          </p:cNvPr>
          <p:cNvSpPr>
            <a:spLocks noGrp="1"/>
          </p:cNvSpPr>
          <p:nvPr>
            <p:ph type="title"/>
          </p:nvPr>
        </p:nvSpPr>
        <p:spPr>
          <a:xfrm>
            <a:off x="528001" y="432000"/>
            <a:ext cx="11131200" cy="511174"/>
          </a:xfrm>
        </p:spPr>
        <p:txBody>
          <a:bodyPr/>
          <a:lstStyle/>
          <a:p>
            <a:r>
              <a:rPr lang="en-GB" dirty="0"/>
              <a:t>Service User Engagement</a:t>
            </a:r>
          </a:p>
        </p:txBody>
      </p:sp>
      <p:sp>
        <p:nvSpPr>
          <p:cNvPr id="4" name="Slide Number Placeholder 3">
            <a:extLst>
              <a:ext uri="{FF2B5EF4-FFF2-40B4-BE49-F238E27FC236}">
                <a16:creationId xmlns:a16="http://schemas.microsoft.com/office/drawing/2014/main" id="{8180F82E-0DF2-4DB2-92D9-D84BE492E24F}"/>
              </a:ext>
            </a:extLst>
          </p:cNvPr>
          <p:cNvSpPr>
            <a:spLocks noGrp="1"/>
          </p:cNvSpPr>
          <p:nvPr>
            <p:ph type="sldNum" sz="quarter" idx="10"/>
          </p:nvPr>
        </p:nvSpPr>
        <p:spPr/>
        <p:txBody>
          <a:bodyPr/>
          <a:lstStyle/>
          <a:p>
            <a:pPr>
              <a:defRPr/>
            </a:pPr>
            <a:fld id="{8DA62C57-F68F-4167-9CC7-0D93D0D78B03}" type="slidenum">
              <a:rPr lang="en-GB" smtClean="0"/>
              <a:pPr>
                <a:defRPr/>
              </a:pPr>
              <a:t>4</a:t>
            </a:fld>
            <a:endParaRPr lang="en-GB"/>
          </a:p>
        </p:txBody>
      </p:sp>
      <p:sp>
        <p:nvSpPr>
          <p:cNvPr id="5" name="TextBox 4">
            <a:extLst>
              <a:ext uri="{FF2B5EF4-FFF2-40B4-BE49-F238E27FC236}">
                <a16:creationId xmlns:a16="http://schemas.microsoft.com/office/drawing/2014/main" id="{912B3EEB-DF68-4C7B-8153-BBB289F7A906}"/>
              </a:ext>
            </a:extLst>
          </p:cNvPr>
          <p:cNvSpPr txBox="1"/>
          <p:nvPr/>
        </p:nvSpPr>
        <p:spPr>
          <a:xfrm>
            <a:off x="527051" y="1002884"/>
            <a:ext cx="11132150" cy="4739759"/>
          </a:xfrm>
          <a:prstGeom prst="rect">
            <a:avLst/>
          </a:prstGeom>
          <a:noFill/>
        </p:spPr>
        <p:txBody>
          <a:bodyPr wrap="square">
            <a:spAutoFit/>
          </a:bodyPr>
          <a:lstStyle/>
          <a:p>
            <a:pPr marL="285750" indent="-285750" algn="just" eaLnBrk="0" fontAlgn="base" hangingPunct="0">
              <a:spcBef>
                <a:spcPct val="0"/>
              </a:spcBef>
              <a:spcAft>
                <a:spcPct val="0"/>
              </a:spcAft>
              <a:buFont typeface="Arial" panose="020B0604020202020204" pitchFamily="34" charset="0"/>
              <a:buChar char="•"/>
              <a:defRPr/>
            </a:pPr>
            <a:r>
              <a:rPr lang="en-GB" dirty="0"/>
              <a:t>We have a budget for up to £6,000 to support partner organisations to deliver a series of workshops looking at BAME Service User experience within probation.</a:t>
            </a:r>
          </a:p>
          <a:p>
            <a:pPr marL="285750" indent="-285750" algn="just" eaLnBrk="0" fontAlgn="base" hangingPunct="0">
              <a:spcBef>
                <a:spcPct val="0"/>
              </a:spcBef>
              <a:spcAft>
                <a:spcPct val="0"/>
              </a:spcAft>
              <a:buFont typeface="Arial" panose="020B0604020202020204" pitchFamily="34" charset="0"/>
              <a:buChar char="•"/>
              <a:defRPr/>
            </a:pPr>
            <a:endParaRPr lang="en-GB" dirty="0"/>
          </a:p>
          <a:p>
            <a:pPr marL="285750" indent="-285750" algn="just" eaLnBrk="0" fontAlgn="base" hangingPunct="0">
              <a:spcBef>
                <a:spcPct val="0"/>
              </a:spcBef>
              <a:spcAft>
                <a:spcPct val="0"/>
              </a:spcAft>
              <a:buFont typeface="Arial" panose="020B0604020202020204" pitchFamily="34" charset="0"/>
              <a:buChar char="•"/>
              <a:defRPr/>
            </a:pPr>
            <a:r>
              <a:rPr lang="en-GB" dirty="0"/>
              <a:t>We want to hear from BAME service users on:</a:t>
            </a:r>
          </a:p>
          <a:p>
            <a:pPr marL="742950" lvl="1" indent="-285750" algn="just" eaLnBrk="0" fontAlgn="base" hangingPunct="0">
              <a:spcBef>
                <a:spcPct val="0"/>
              </a:spcBef>
              <a:spcAft>
                <a:spcPct val="0"/>
              </a:spcAft>
              <a:buFont typeface="Arial" panose="020B0604020202020204" pitchFamily="34" charset="0"/>
              <a:buChar char="•"/>
              <a:defRPr/>
            </a:pPr>
            <a:r>
              <a:rPr lang="en-GB" dirty="0"/>
              <a:t>Their experiences of probation</a:t>
            </a:r>
          </a:p>
          <a:p>
            <a:pPr marL="742950" lvl="1" indent="-285750" algn="just" eaLnBrk="0" fontAlgn="base" hangingPunct="0">
              <a:spcBef>
                <a:spcPct val="0"/>
              </a:spcBef>
              <a:spcAft>
                <a:spcPct val="0"/>
              </a:spcAft>
              <a:buFont typeface="Arial" panose="020B0604020202020204" pitchFamily="34" charset="0"/>
              <a:buChar char="•"/>
              <a:defRPr/>
            </a:pPr>
            <a:r>
              <a:rPr lang="en-GB" dirty="0"/>
              <a:t>Feedback on whether the current commitments within the TOM go far enough to address differential need and experience (link to </a:t>
            </a:r>
            <a:r>
              <a:rPr lang="en-GB" dirty="0">
                <a:hlinkClick r:id="rId2"/>
              </a:rPr>
              <a:t>TOM</a:t>
            </a:r>
            <a:r>
              <a:rPr lang="en-GB" dirty="0"/>
              <a:t> – Page 162 sets out information about BAME Service Users)</a:t>
            </a:r>
          </a:p>
          <a:p>
            <a:pPr marL="742950" lvl="1" indent="-285750" algn="just" eaLnBrk="0" fontAlgn="base" hangingPunct="0">
              <a:spcBef>
                <a:spcPct val="0"/>
              </a:spcBef>
              <a:spcAft>
                <a:spcPct val="0"/>
              </a:spcAft>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Where our focus of effort should be during transition and into steady state of the Unified Model</a:t>
            </a:r>
            <a:endParaRPr lang="en-GB" dirty="0"/>
          </a:p>
          <a:p>
            <a:pPr algn="just" eaLnBrk="0" fontAlgn="base" hangingPunct="0">
              <a:spcBef>
                <a:spcPct val="0"/>
              </a:spcBef>
              <a:spcAft>
                <a:spcPct val="0"/>
              </a:spcAft>
              <a:defRPr/>
            </a:pPr>
            <a:endParaRPr lang="en-GB" sz="1400" dirty="0">
              <a:solidFill>
                <a:prstClr val="black"/>
              </a:solidFill>
              <a:latin typeface="Arial" panose="020B0604020202020204" pitchFamily="34" charset="0"/>
              <a:cs typeface="Arial" panose="020B0604020202020204" pitchFamily="34" charset="0"/>
            </a:endParaRPr>
          </a:p>
          <a:p>
            <a:pPr algn="just" eaLnBrk="0" fontAlgn="base" hangingPunct="0">
              <a:spcBef>
                <a:spcPct val="0"/>
              </a:spcBef>
              <a:spcAft>
                <a:spcPct val="0"/>
              </a:spcAft>
              <a:defRPr/>
            </a:pPr>
            <a:r>
              <a:rPr lang="en-GB" dirty="0"/>
              <a:t>Through the SUAG, the specific groups that we keen to hear from are:</a:t>
            </a:r>
          </a:p>
          <a:p>
            <a:pPr marL="742950" lvl="1" indent="-285750" algn="just" eaLnBrk="0" fontAlgn="base" hangingPunct="0">
              <a:spcBef>
                <a:spcPct val="0"/>
              </a:spcBef>
              <a:spcAft>
                <a:spcPct val="0"/>
              </a:spcAft>
              <a:buFont typeface="Arial" panose="020B0604020202020204" pitchFamily="34" charset="0"/>
              <a:buChar char="•"/>
              <a:defRPr/>
            </a:pPr>
            <a:r>
              <a:rPr lang="en-GB" dirty="0"/>
              <a:t>Young adult men</a:t>
            </a:r>
          </a:p>
          <a:p>
            <a:pPr marL="742950" lvl="1" indent="-285750" algn="just" eaLnBrk="0" fontAlgn="base" hangingPunct="0">
              <a:spcBef>
                <a:spcPct val="0"/>
              </a:spcBef>
              <a:spcAft>
                <a:spcPct val="0"/>
              </a:spcAft>
              <a:buFont typeface="Arial" panose="020B0604020202020204" pitchFamily="34" charset="0"/>
              <a:buChar char="•"/>
              <a:defRPr/>
            </a:pPr>
            <a:r>
              <a:rPr lang="en-GB" dirty="0"/>
              <a:t>GRT</a:t>
            </a:r>
          </a:p>
          <a:p>
            <a:pPr marL="742950" lvl="1" indent="-285750" algn="just" eaLnBrk="0" fontAlgn="base" hangingPunct="0">
              <a:spcBef>
                <a:spcPct val="0"/>
              </a:spcBef>
              <a:spcAft>
                <a:spcPct val="0"/>
              </a:spcAft>
              <a:buFont typeface="Arial" panose="020B0604020202020204" pitchFamily="34" charset="0"/>
              <a:buChar char="•"/>
              <a:defRPr/>
            </a:pPr>
            <a:r>
              <a:rPr lang="en-GB" dirty="0"/>
              <a:t>BAME women</a:t>
            </a:r>
          </a:p>
          <a:p>
            <a:pPr marL="742950" lvl="1" indent="-285750" algn="just" eaLnBrk="0" fontAlgn="base" hangingPunct="0">
              <a:spcBef>
                <a:spcPct val="0"/>
              </a:spcBef>
              <a:spcAft>
                <a:spcPct val="0"/>
              </a:spcAft>
              <a:buFont typeface="Arial" panose="020B0604020202020204" pitchFamily="34" charset="0"/>
              <a:buChar char="•"/>
              <a:defRPr/>
            </a:pPr>
            <a:r>
              <a:rPr lang="en-GB" dirty="0"/>
              <a:t>Muslim women</a:t>
            </a:r>
          </a:p>
          <a:p>
            <a:pPr lvl="1" algn="just" eaLnBrk="0" fontAlgn="base" hangingPunct="0">
              <a:spcBef>
                <a:spcPct val="0"/>
              </a:spcBef>
              <a:spcAft>
                <a:spcPct val="0"/>
              </a:spcAft>
              <a:defRPr/>
            </a:pPr>
            <a:endParaRPr lang="en-GB" dirty="0"/>
          </a:p>
          <a:p>
            <a:pPr marL="285750" lvl="1" indent="-285750" algn="just" eaLnBrk="0" fontAlgn="base" hangingPunct="0">
              <a:spcBef>
                <a:spcPct val="0"/>
              </a:spcBef>
              <a:spcAft>
                <a:spcPct val="0"/>
              </a:spcAft>
              <a:buFont typeface="Arial" panose="020B0604020202020204" pitchFamily="34" charset="0"/>
              <a:buChar char="•"/>
              <a:defRPr/>
            </a:pPr>
            <a:r>
              <a:rPr lang="en-GB" dirty="0"/>
              <a:t>Please send through expressions of interest and any further questions to </a:t>
            </a:r>
            <a:r>
              <a:rPr lang="en-GB" dirty="0">
                <a:hlinkClick r:id="rId3"/>
              </a:rPr>
              <a:t>Strengthening.Probation@justice.gov.uk</a:t>
            </a:r>
            <a:r>
              <a:rPr lang="en-GB" dirty="0"/>
              <a:t> by 11</a:t>
            </a:r>
            <a:r>
              <a:rPr lang="en-GB" baseline="30000" dirty="0"/>
              <a:t>th</a:t>
            </a:r>
            <a:r>
              <a:rPr lang="en-GB" dirty="0"/>
              <a:t> August.</a:t>
            </a:r>
            <a:endParaRPr lang="en-GB" sz="1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300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973D2-8B17-465D-9BDA-E3E0EC72B1B9}"/>
              </a:ext>
            </a:extLst>
          </p:cNvPr>
          <p:cNvSpPr>
            <a:spLocks noGrp="1"/>
          </p:cNvSpPr>
          <p:nvPr>
            <p:ph type="title"/>
          </p:nvPr>
        </p:nvSpPr>
        <p:spPr>
          <a:xfrm>
            <a:off x="528001" y="432000"/>
            <a:ext cx="11131200" cy="511174"/>
          </a:xfrm>
        </p:spPr>
        <p:txBody>
          <a:bodyPr/>
          <a:lstStyle/>
          <a:p>
            <a:r>
              <a:rPr lang="en-GB" dirty="0"/>
              <a:t>Expressions of Interest</a:t>
            </a:r>
          </a:p>
        </p:txBody>
      </p:sp>
      <p:sp>
        <p:nvSpPr>
          <p:cNvPr id="3" name="Content Placeholder 2">
            <a:extLst>
              <a:ext uri="{FF2B5EF4-FFF2-40B4-BE49-F238E27FC236}">
                <a16:creationId xmlns:a16="http://schemas.microsoft.com/office/drawing/2014/main" id="{67066F3A-0ADB-4F4F-88CA-747F74047DA4}"/>
              </a:ext>
            </a:extLst>
          </p:cNvPr>
          <p:cNvSpPr>
            <a:spLocks noGrp="1"/>
          </p:cNvSpPr>
          <p:nvPr>
            <p:ph idx="1"/>
          </p:nvPr>
        </p:nvSpPr>
        <p:spPr>
          <a:xfrm>
            <a:off x="527051" y="1303339"/>
            <a:ext cx="11133667" cy="4875039"/>
          </a:xfrm>
        </p:spPr>
        <p:txBody>
          <a:bodyPr/>
          <a:lstStyle/>
          <a:p>
            <a:pPr marL="0" lvl="0" indent="0">
              <a:buNone/>
            </a:pPr>
            <a:r>
              <a:rPr lang="en-GB" dirty="0"/>
              <a:t>On no more than 2 sides of A4, please outline:</a:t>
            </a:r>
          </a:p>
          <a:p>
            <a:pPr marL="0" lvl="0" indent="0">
              <a:buNone/>
            </a:pPr>
            <a:endParaRPr lang="en-GB" dirty="0"/>
          </a:p>
          <a:p>
            <a:r>
              <a:rPr lang="en-GB" dirty="0"/>
              <a:t>A brief description of services offered working with this particular cohort and/or any other relevant experience</a:t>
            </a:r>
          </a:p>
          <a:p>
            <a:r>
              <a:rPr lang="en-GB" dirty="0"/>
              <a:t>Key aspects of proposed delivery: e.g.</a:t>
            </a:r>
          </a:p>
          <a:p>
            <a:pPr lvl="1"/>
            <a:r>
              <a:rPr lang="en-GB" dirty="0"/>
              <a:t>Number of workshop(s)</a:t>
            </a:r>
          </a:p>
          <a:p>
            <a:pPr lvl="1"/>
            <a:r>
              <a:rPr lang="en-GB" dirty="0"/>
              <a:t>Expected number of participants within each workshop (a minimum of 5 SUs)</a:t>
            </a:r>
          </a:p>
          <a:p>
            <a:pPr lvl="1"/>
            <a:r>
              <a:rPr lang="en-GB" dirty="0"/>
              <a:t>Timelines to deliver workshop(s)</a:t>
            </a:r>
          </a:p>
          <a:p>
            <a:r>
              <a:rPr lang="en-GB" dirty="0"/>
              <a:t>Budgets</a:t>
            </a:r>
          </a:p>
          <a:p>
            <a:r>
              <a:rPr lang="en-GB" dirty="0"/>
              <a:t>Contact details of a referee</a:t>
            </a:r>
          </a:p>
          <a:p>
            <a:endParaRPr lang="en-GB" dirty="0"/>
          </a:p>
          <a:p>
            <a:pPr marL="0" indent="0">
              <a:buNone/>
            </a:pPr>
            <a:r>
              <a:rPr lang="en-GB" dirty="0"/>
              <a:t>Please send through expressions of interest and any further questions to </a:t>
            </a:r>
            <a:r>
              <a:rPr lang="en-GB" dirty="0">
                <a:hlinkClick r:id="rId2"/>
              </a:rPr>
              <a:t>Strengthening.Probation@justice.gov.uk</a:t>
            </a:r>
            <a:r>
              <a:rPr lang="en-GB" dirty="0"/>
              <a:t> by 11</a:t>
            </a:r>
            <a:r>
              <a:rPr lang="en-GB" baseline="30000" dirty="0"/>
              <a:t>th</a:t>
            </a:r>
            <a:r>
              <a:rPr lang="en-GB" dirty="0"/>
              <a:t> August.</a:t>
            </a:r>
            <a:endParaRPr lang="en-GB" sz="1600" dirty="0">
              <a:solidFill>
                <a:prstClr val="black"/>
              </a:solidFill>
              <a:highlight>
                <a:srgbClr val="FFFF00"/>
              </a:highlight>
              <a:latin typeface="Arial" panose="020B0604020202020204" pitchFamily="34" charset="0"/>
              <a:cs typeface="Arial" panose="020B0604020202020204" pitchFamily="34" charset="0"/>
            </a:endParaRPr>
          </a:p>
          <a:p>
            <a:pPr marL="0" indent="0">
              <a:buNone/>
            </a:pPr>
            <a:endParaRPr lang="en-GB" dirty="0"/>
          </a:p>
          <a:p>
            <a:endParaRPr lang="en-GB" dirty="0"/>
          </a:p>
        </p:txBody>
      </p:sp>
      <p:sp>
        <p:nvSpPr>
          <p:cNvPr id="4" name="Slide Number Placeholder 3">
            <a:extLst>
              <a:ext uri="{FF2B5EF4-FFF2-40B4-BE49-F238E27FC236}">
                <a16:creationId xmlns:a16="http://schemas.microsoft.com/office/drawing/2014/main" id="{032C7F82-FDF9-4DF7-BBB1-1E6B25C2E6E5}"/>
              </a:ext>
            </a:extLst>
          </p:cNvPr>
          <p:cNvSpPr>
            <a:spLocks noGrp="1"/>
          </p:cNvSpPr>
          <p:nvPr>
            <p:ph type="sldNum" sz="quarter" idx="10"/>
          </p:nvPr>
        </p:nvSpPr>
        <p:spPr/>
        <p:txBody>
          <a:bodyPr/>
          <a:lstStyle/>
          <a:p>
            <a:pPr>
              <a:defRPr/>
            </a:pPr>
            <a:fld id="{8DA62C57-F68F-4167-9CC7-0D93D0D78B03}" type="slidenum">
              <a:rPr lang="en-GB" smtClean="0"/>
              <a:pPr>
                <a:defRPr/>
              </a:pPr>
              <a:t>5</a:t>
            </a:fld>
            <a:endParaRPr lang="en-GB"/>
          </a:p>
        </p:txBody>
      </p:sp>
    </p:spTree>
    <p:extLst>
      <p:ext uri="{BB962C8B-B14F-4D97-AF65-F5344CB8AC3E}">
        <p14:creationId xmlns:p14="http://schemas.microsoft.com/office/powerpoint/2010/main" val="3325128842"/>
      </p:ext>
    </p:extLst>
  </p:cSld>
  <p:clrMapOvr>
    <a:masterClrMapping/>
  </p:clrMapOvr>
</p:sld>
</file>

<file path=ppt/theme/theme1.xml><?xml version="1.0" encoding="utf-8"?>
<a:theme xmlns:a="http://schemas.openxmlformats.org/drawingml/2006/main" name="1_Office Theme">
  <a:themeElements>
    <a:clrScheme name="HMPPS Colours">
      <a:dk1>
        <a:sysClr val="windowText" lastClr="000000"/>
      </a:dk1>
      <a:lt1>
        <a:sysClr val="window" lastClr="FFFFFF"/>
      </a:lt1>
      <a:dk2>
        <a:srgbClr val="7F4098"/>
      </a:dk2>
      <a:lt2>
        <a:srgbClr val="E7E6E6"/>
      </a:lt2>
      <a:accent1>
        <a:srgbClr val="7F4098"/>
      </a:accent1>
      <a:accent2>
        <a:srgbClr val="D0B9DA"/>
      </a:accent2>
      <a:accent3>
        <a:srgbClr val="F3EEF6"/>
      </a:accent3>
      <a:accent4>
        <a:srgbClr val="0096D7"/>
      </a:accent4>
      <a:accent5>
        <a:srgbClr val="A3D9F0"/>
      </a:accent5>
      <a:accent6>
        <a:srgbClr val="E8F5FB"/>
      </a:accent6>
      <a:hlink>
        <a:srgbClr val="0563C1"/>
      </a:hlink>
      <a:folHlink>
        <a:srgbClr val="954F72"/>
      </a:folHlink>
    </a:clrScheme>
    <a:fontScheme name="Arial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329162D-B8E6-4C67-889A-11B61790BDAE}" vid="{4B8DA0D7-C7EE-4848-9B10-395542E678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F91A3AC6A746E4583433F7867B9CE78" ma:contentTypeVersion="12" ma:contentTypeDescription="Create a new document." ma:contentTypeScope="" ma:versionID="9a9776dc0e17ea510c72ef59c857f2cc">
  <xsd:schema xmlns:xsd="http://www.w3.org/2001/XMLSchema" xmlns:xs="http://www.w3.org/2001/XMLSchema" xmlns:p="http://schemas.microsoft.com/office/2006/metadata/properties" xmlns:ns3="37cac955-bc0a-4cd9-ad68-492a39e1d9e4" xmlns:ns4="b5a705ad-1d10-484d-bf79-f5de62ab567a" targetNamespace="http://schemas.microsoft.com/office/2006/metadata/properties" ma:root="true" ma:fieldsID="388ae655f710632fbb59e45638c2ec26" ns3:_="" ns4:_="">
    <xsd:import namespace="37cac955-bc0a-4cd9-ad68-492a39e1d9e4"/>
    <xsd:import namespace="b5a705ad-1d10-484d-bf79-f5de62ab567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cac955-bc0a-4cd9-ad68-492a39e1d9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a705ad-1d10-484d-bf79-f5de62ab567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EB9303-7390-4ECC-9873-A1043BF96762}">
  <ds:schemaRefs>
    <ds:schemaRef ds:uri="http://schemas.microsoft.com/sharepoint/v3/contenttype/forms"/>
  </ds:schemaRefs>
</ds:datastoreItem>
</file>

<file path=customXml/itemProps2.xml><?xml version="1.0" encoding="utf-8"?>
<ds:datastoreItem xmlns:ds="http://schemas.openxmlformats.org/officeDocument/2006/customXml" ds:itemID="{8AC4CEEF-59CC-481C-9C0C-0B3F710D3C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cac955-bc0a-4cd9-ad68-492a39e1d9e4"/>
    <ds:schemaRef ds:uri="b5a705ad-1d10-484d-bf79-f5de62ab56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28D3E7-4B19-48D9-9A96-F93BF6DB0D79}">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37cac955-bc0a-4cd9-ad68-492a39e1d9e4"/>
    <ds:schemaRef ds:uri="b5a705ad-1d10-484d-bf79-f5de62ab567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8948</TotalTime>
  <Words>517</Words>
  <Application>Microsoft Office PowerPoint</Application>
  <PresentationFormat>Widescreen</PresentationFormat>
  <Paragraphs>53</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1_Office Theme</vt:lpstr>
      <vt:lpstr>BAME Service User Engagement  Probation Reform Programme</vt:lpstr>
      <vt:lpstr>Probation Reform Programme – Plans for the Future</vt:lpstr>
      <vt:lpstr>Objectives</vt:lpstr>
      <vt:lpstr>Service User Engagement</vt:lpstr>
      <vt:lpstr>Expressions of Interest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Probation Reform Programme</dc:title>
  <dc:creator>Kossoff, Abigail</dc:creator>
  <cp:lastModifiedBy>Kossoff, Abigail</cp:lastModifiedBy>
  <cp:revision>52</cp:revision>
  <dcterms:created xsi:type="dcterms:W3CDTF">2020-06-26T08:03:12Z</dcterms:created>
  <dcterms:modified xsi:type="dcterms:W3CDTF">2020-08-24T17:33:17Z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0x0101008F91A3AC6A746E4583433F7867B9CE78</vt:lpwstr>
  </property>
</Properties>
</file>