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8" r:id="rId6"/>
    <p:sldId id="262" r:id="rId7"/>
    <p:sldId id="266" r:id="rId8"/>
    <p:sldId id="265" r:id="rId9"/>
    <p:sldId id="268" r:id="rId10"/>
    <p:sldId id="270" r:id="rId11"/>
    <p:sldId id="264" r:id="rId12"/>
    <p:sldId id="267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57"/>
    <a:srgbClr val="A7D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F0D45-D11F-4443-A210-A41819458A7A}" type="datetimeFigureOut">
              <a:rPr lang="en-GB" smtClean="0"/>
              <a:t>04/10/2019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FB60E-C0A5-416E-864A-9ED7E1B46A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547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inistry of Justice">
            <a:extLst>
              <a:ext uri="{FF2B5EF4-FFF2-40B4-BE49-F238E27FC236}">
                <a16:creationId xmlns:a16="http://schemas.microsoft.com/office/drawing/2014/main" xmlns="" id="{A052F1AE-FCC1-4D0C-ADB4-9E512302A4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9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DDC3A8-E3D7-48E5-9559-9C05FC086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3600" y="2679699"/>
            <a:ext cx="7455705" cy="1009124"/>
          </a:xfrm>
        </p:spPr>
        <p:txBody>
          <a:bodyPr anchor="t" anchorCtr="0">
            <a:normAutofit/>
          </a:bodyPr>
          <a:lstStyle>
            <a:lvl1pPr algn="l">
              <a:defRPr sz="3400">
                <a:solidFill>
                  <a:srgbClr val="00305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F64A54C-99DF-4290-B7D8-60194329B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3599" y="3844940"/>
            <a:ext cx="5542545" cy="1425496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003057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xmlns="" id="{FAFEA738-E8B3-437F-8D4D-5F4800F1A7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3599" y="5427311"/>
            <a:ext cx="3013200" cy="271604"/>
          </a:xfrm>
        </p:spPr>
        <p:txBody>
          <a:bodyPr>
            <a:normAutofit/>
          </a:bodyPr>
          <a:lstStyle>
            <a:lvl1pPr>
              <a:defRPr sz="1600">
                <a:solidFill>
                  <a:srgbClr val="003057"/>
                </a:solidFill>
              </a:defRPr>
            </a:lvl1pPr>
          </a:lstStyle>
          <a:p>
            <a:pPr lvl="0"/>
            <a:r>
              <a:rPr lang="en-US" dirty="0"/>
              <a:t>Month YYYY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461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D5C5B19-B5CB-47EC-A3E6-CEE55FC463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" y="0"/>
            <a:ext cx="91429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6DB5A5-EF61-426C-B4D9-3924814E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135A26-94E6-488E-9CDE-7B1D969001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2799" y="1329654"/>
            <a:ext cx="3801600" cy="466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84D5B0C-FD37-49D6-81C9-AE8D20B99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1" y="1329654"/>
            <a:ext cx="3802050" cy="466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A91A2EB-2D4A-46D4-BD9A-3A14F5F89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On the Insert ribbon select Header &amp; Footer to edit this holding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9200F81-BA27-490F-965F-9BA0624F4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6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34E1025-4692-4D8C-A557-D60B602FCD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" y="0"/>
            <a:ext cx="91429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4214C6-ECDA-467D-B40F-ED549B15D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D172B8-BB78-4472-BCD0-2892B3F88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8AEF85-6DC1-4A99-8D1B-D333E8CD6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On the Insert ribbon select Header &amp; Footer to edit this holding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4561EB-B8BB-461B-8E07-0FCF948AE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35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hasis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A3465744-92B4-4ED3-BCB2-536449F30F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" y="0"/>
            <a:ext cx="91429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6DB5A5-EF61-426C-B4D9-3924814E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135A26-94E6-488E-9CDE-7B1D969001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2799" y="1329654"/>
            <a:ext cx="3801600" cy="45135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84D5B0C-FD37-49D6-81C9-AE8D20B9949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600" y="1329654"/>
            <a:ext cx="3801600" cy="4513586"/>
          </a:xfrm>
          <a:solidFill>
            <a:srgbClr val="A7DFF5"/>
          </a:solidFill>
        </p:spPr>
        <p:txBody>
          <a:bodyPr lIns="223200" tIns="223200" rIns="223200"/>
          <a:lstStyle>
            <a:lvl1pPr>
              <a:defRPr b="0">
                <a:solidFill>
                  <a:srgbClr val="003057"/>
                </a:solidFill>
              </a:defRPr>
            </a:lvl1pPr>
          </a:lstStyle>
          <a:p>
            <a:pPr lvl="0"/>
            <a:r>
              <a:rPr lang="en-US" dirty="0"/>
              <a:t>Emphasis Text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A91A2EB-2D4A-46D4-BD9A-3A14F5F89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On the Insert ribbon select Header &amp; Footer to edit this holding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9200F81-BA27-490F-965F-9BA0624F4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342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8572C6D-C3B3-4399-8C80-6E80177792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" y="0"/>
            <a:ext cx="9142985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D172B8-BB78-4472-BCD0-2892B3F88B5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3600" y="1296000"/>
            <a:ext cx="7696800" cy="4266000"/>
          </a:xfrm>
        </p:spPr>
        <p:txBody>
          <a:bodyPr>
            <a:normAutofit/>
          </a:bodyPr>
          <a:lstStyle>
            <a:lvl1pPr>
              <a:defRPr sz="3400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Large text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8AEF85-6DC1-4A99-8D1B-D333E8CD6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On the Insert ribbon select Header &amp; Footer to edit this holding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4561EB-B8BB-461B-8E07-0FCF948AE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906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xag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8E01D39-A23A-4BDB-81DF-BDE5EFDA96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" y="0"/>
            <a:ext cx="9142985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8AEF85-6DC1-4A99-8D1B-D333E8CD6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On the Insert ribbon select Header &amp; Footer to edit this holding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4561EB-B8BB-461B-8E07-0FCF948AE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CDFB0FAD-A321-43A8-BA9A-B1A8FCC82C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80000" y="2129425"/>
            <a:ext cx="3384000" cy="1114816"/>
          </a:xfrm>
        </p:spPr>
        <p:txBody>
          <a:bodyPr anchor="ctr" anchorCtr="0">
            <a:normAutofit/>
          </a:bodyPr>
          <a:lstStyle>
            <a:lvl1pPr algn="ctr">
              <a:defRPr sz="96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£##%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xmlns="" id="{ED8C0118-5548-4737-B916-2D5C5EDF74B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80000" y="3244242"/>
            <a:ext cx="3384000" cy="1164921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Description or other text</a:t>
            </a:r>
          </a:p>
        </p:txBody>
      </p:sp>
    </p:spTree>
    <p:extLst>
      <p:ext uri="{BB962C8B-B14F-4D97-AF65-F5344CB8AC3E}">
        <p14:creationId xmlns:p14="http://schemas.microsoft.com/office/powerpoint/2010/main" val="344274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6D2BB1C-CD00-4E26-9203-E7138318D9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860"/>
          <a:stretch/>
        </p:blipFill>
        <p:spPr>
          <a:xfrm>
            <a:off x="0" y="3693696"/>
            <a:ext cx="9142985" cy="31643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881AD0-F3BF-419C-814D-EFDAD3390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800" y="2679833"/>
            <a:ext cx="7718400" cy="1013863"/>
          </a:xfrm>
        </p:spPr>
        <p:txBody>
          <a:bodyPr anchor="t" anchorCtr="0">
            <a:normAutofit/>
          </a:bodyPr>
          <a:lstStyle>
            <a:lvl1pPr>
              <a:defRPr sz="3400">
                <a:solidFill>
                  <a:srgbClr val="00305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820A5E-5729-42D6-953D-F8478EE3AA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2800" y="3838833"/>
            <a:ext cx="5360400" cy="1912262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3057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72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inistry of Justice">
            <a:extLst>
              <a:ext uri="{FF2B5EF4-FFF2-40B4-BE49-F238E27FC236}">
                <a16:creationId xmlns:a16="http://schemas.microsoft.com/office/drawing/2014/main" xmlns="" id="{EE81BAC6-B16A-42AA-9050-536A848913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985" cy="6858000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8CA8D8B7-1CFD-49AB-9068-319313F08B1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2800" y="4581425"/>
            <a:ext cx="3666173" cy="228600"/>
          </a:xfrm>
        </p:spPr>
        <p:txBody>
          <a:bodyPr>
            <a:normAutofit/>
          </a:bodyPr>
          <a:lstStyle>
            <a:lvl1pPr>
              <a:defRPr sz="1600" b="1">
                <a:solidFill>
                  <a:srgbClr val="003057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Ministry of Justice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xmlns="" id="{8FA76E13-F0E2-4CD0-8C79-B636AEB69D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2800" y="4830122"/>
            <a:ext cx="3666173" cy="528637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600" b="0">
                <a:solidFill>
                  <a:srgbClr val="003057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102 Petty France</a:t>
            </a:r>
            <a:br>
              <a:rPr lang="en-US" dirty="0"/>
            </a:br>
            <a:r>
              <a:rPr lang="en-US" dirty="0"/>
              <a:t>London SW1H 9AJ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xmlns="" id="{09FE9206-C0BC-477B-9E79-7A9E34677E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2799" y="5444234"/>
            <a:ext cx="5126400" cy="363975"/>
          </a:xfrm>
        </p:spPr>
        <p:txBody>
          <a:bodyPr>
            <a:normAutofit/>
          </a:bodyPr>
          <a:lstStyle>
            <a:lvl1pPr>
              <a:defRPr sz="1600" b="0">
                <a:solidFill>
                  <a:srgbClr val="003057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gov.uk/government/organisations/ministry-of-justice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550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DB86170-144F-4641-97B4-22108ADC5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800" y="681136"/>
            <a:ext cx="7718400" cy="34523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07AB058-375D-41FF-927E-BB3206E08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2799" y="1328400"/>
            <a:ext cx="7718401" cy="46656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 dirty="0"/>
              <a:t>Subheading (level 1)</a:t>
            </a:r>
          </a:p>
          <a:p>
            <a:pPr lvl="1"/>
            <a:r>
              <a:rPr lang="en-US" dirty="0"/>
              <a:t>Sub-subheading (level 2)</a:t>
            </a:r>
          </a:p>
          <a:p>
            <a:pPr lvl="2"/>
            <a:r>
              <a:rPr lang="en-US" dirty="0"/>
              <a:t>Text (level 3)</a:t>
            </a:r>
          </a:p>
          <a:p>
            <a:pPr lvl="3"/>
            <a:r>
              <a:rPr lang="en-US" dirty="0"/>
              <a:t>Bullet (level 4)</a:t>
            </a:r>
          </a:p>
          <a:p>
            <a:pPr lvl="4"/>
            <a:r>
              <a:rPr lang="en-US" dirty="0"/>
              <a:t>Sub-bullet (level 5)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F428173-E07F-4D94-BDED-087BCEFF1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839200" y="259251"/>
            <a:ext cx="2592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5262322-4E9F-43FC-9281-3453FB17D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10800" y="6330808"/>
            <a:ext cx="2696400" cy="33125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On the Insert ribbon select Header &amp; Footer to edit this holding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57E9B8C-38F9-40B1-AA41-77A2D52FAA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28400" y="6393600"/>
            <a:ext cx="2700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600" b="1">
                <a:solidFill>
                  <a:srgbClr val="003057"/>
                </a:solidFill>
              </a:defRPr>
            </a:lvl1pPr>
          </a:lstStyle>
          <a:p>
            <a:fld id="{9A8223AF-F2F5-41F7-A71C-81CE492BCB8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0284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8" r:id="rId4"/>
    <p:sldLayoutId id="2147483657" r:id="rId5"/>
    <p:sldLayoutId id="2147483656" r:id="rId6"/>
    <p:sldLayoutId id="2147483651" r:id="rId7"/>
    <p:sldLayoutId id="2147483655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230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B1EB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oJCommercialReset@justice.gov.uk" TargetMode="External"/><Relationship Id="rId2" Type="http://schemas.openxmlformats.org/officeDocument/2006/relationships/hyperlink" Target="mailto:Emma.Littlefair@justice.gov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sourcing@justice.gsi.gov.uk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inistryofjusticecommercial.bravosolution.co.uk/" TargetMode="External"/><Relationship Id="rId2" Type="http://schemas.openxmlformats.org/officeDocument/2006/relationships/hyperlink" Target="http://www.clinks.org/event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89C359-0C06-4AFE-B1BC-50FCFDAF33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3599" y="2296241"/>
            <a:ext cx="7455705" cy="1009124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accent1"/>
                </a:solidFill>
              </a:rPr>
              <a:t>HMPPS Innovation Grant Programme (2020 – 2022)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5B9F5A8-F40F-4E3F-A369-0A41FA382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3599" y="3941922"/>
            <a:ext cx="5441674" cy="560805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accent1"/>
                </a:solidFill>
                <a:ea typeface="+mj-ea"/>
                <a:cs typeface="+mj-cs"/>
              </a:rPr>
              <a:t>Commercial Briefing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F63CE61-C905-405F-839A-7080F6084B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GB" sz="18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September / October 2019</a:t>
            </a:r>
          </a:p>
        </p:txBody>
      </p:sp>
    </p:spTree>
    <p:extLst>
      <p:ext uri="{BB962C8B-B14F-4D97-AF65-F5344CB8AC3E}">
        <p14:creationId xmlns:p14="http://schemas.microsoft.com/office/powerpoint/2010/main" val="787449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8946D941-69F5-4D75-9CBE-0B026873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Indicative Timescale (may be subject to change)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6D253D61-B3E2-4BAC-8774-45119DB4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1F98A84-B72F-482F-81B1-5BADA371D407}"/>
              </a:ext>
            </a:extLst>
          </p:cNvPr>
          <p:cNvSpPr/>
          <p:nvPr/>
        </p:nvSpPr>
        <p:spPr>
          <a:xfrm>
            <a:off x="712787" y="5873269"/>
            <a:ext cx="78156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dirty="0">
                <a:solidFill>
                  <a:srgbClr val="576B87"/>
                </a:solidFill>
              </a:rPr>
              <a:t>Please Note: This is an indicative timetable only which </a:t>
            </a:r>
            <a:r>
              <a:rPr lang="en-GB" b="1" dirty="0">
                <a:solidFill>
                  <a:srgbClr val="576B87"/>
                </a:solidFill>
              </a:rPr>
              <a:t>is subject to change.</a:t>
            </a:r>
            <a:endParaRPr lang="en-GB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25D42700-EFE7-46E4-8CB0-49067974E6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707420"/>
              </p:ext>
            </p:extLst>
          </p:nvPr>
        </p:nvGraphicFramePr>
        <p:xfrm>
          <a:off x="324465" y="1397000"/>
          <a:ext cx="7757651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064">
                  <a:extLst>
                    <a:ext uri="{9D8B030D-6E8A-4147-A177-3AD203B41FA5}">
                      <a16:colId xmlns:a16="http://schemas.microsoft.com/office/drawing/2014/main" xmlns="" val="744735466"/>
                    </a:ext>
                  </a:extLst>
                </a:gridCol>
                <a:gridCol w="2020529">
                  <a:extLst>
                    <a:ext uri="{9D8B030D-6E8A-4147-A177-3AD203B41FA5}">
                      <a16:colId xmlns:a16="http://schemas.microsoft.com/office/drawing/2014/main" xmlns="" val="3800036203"/>
                    </a:ext>
                  </a:extLst>
                </a:gridCol>
                <a:gridCol w="1755058">
                  <a:extLst>
                    <a:ext uri="{9D8B030D-6E8A-4147-A177-3AD203B41FA5}">
                      <a16:colId xmlns:a16="http://schemas.microsoft.com/office/drawing/2014/main" xmlns="" val="5455956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Milestone </a:t>
                      </a:r>
                    </a:p>
                  </a:txBody>
                  <a:tcPr marL="91451" marR="91451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Date</a:t>
                      </a:r>
                    </a:p>
                  </a:txBody>
                  <a:tcPr marL="91451" marR="91451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91451" marR="91451"/>
                </a:tc>
                <a:extLst>
                  <a:ext uri="{0D108BD9-81ED-4DB2-BD59-A6C34878D82A}">
                    <a16:rowId xmlns:a16="http://schemas.microsoft.com/office/drawing/2014/main" xmlns="" val="1139686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Anticipated Issue of Request for Proposal via Ministry of Justice Bravo Sourcing Portal</a:t>
                      </a:r>
                    </a:p>
                  </a:txBody>
                  <a:tcPr marL="91451" marR="9145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02/10/2019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01/11/2019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755558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Deadline for submission of clarification questions</a:t>
                      </a:r>
                    </a:p>
                  </a:txBody>
                  <a:tcPr marL="91451" marR="91451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10am on 16/10/2019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kern="1200" dirty="0">
                        <a:solidFill>
                          <a:srgbClr val="576B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98556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Deadline for receipt of submissions to the Request for Proposal via upload to Bravo </a:t>
                      </a:r>
                      <a:r>
                        <a:rPr lang="en-GB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eTendering</a:t>
                      </a:r>
                      <a:endParaRPr lang="en-GB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10am on 01/11/2019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600" b="0" kern="1200" dirty="0">
                        <a:solidFill>
                          <a:srgbClr val="576B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36983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Evaluation and Clarifications of Bidders Proposals</a:t>
                      </a:r>
                    </a:p>
                  </a:txBody>
                  <a:tcPr marL="91451" marR="9145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01/11/2019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22/11/2019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012231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Notification of Results to successful and unsuccessful bidders</a:t>
                      </a:r>
                    </a:p>
                  </a:txBody>
                  <a:tcPr marL="91451" marR="9145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05/12/2019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12/12/2019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40211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Anticipated Grant Agreement Award</a:t>
                      </a:r>
                    </a:p>
                  </a:txBody>
                  <a:tcPr marL="91451" marR="91451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12/12/2019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0" kern="1200" dirty="0">
                        <a:solidFill>
                          <a:srgbClr val="576B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2717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Commencement of Grant Agreement </a:t>
                      </a:r>
                    </a:p>
                  </a:txBody>
                  <a:tcPr marL="91451" marR="91451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01/04/2020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0" kern="1200" dirty="0">
                        <a:solidFill>
                          <a:srgbClr val="576B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89860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7759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8946D941-69F5-4D75-9CBE-0B026873E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800" y="681136"/>
            <a:ext cx="7718400" cy="345232"/>
          </a:xfrm>
        </p:spPr>
        <p:txBody>
          <a:bodyPr>
            <a:normAutofit/>
          </a:bodyPr>
          <a:lstStyle/>
          <a:p>
            <a:r>
              <a:rPr lang="en-GB" dirty="0"/>
              <a:t>Agenda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xmlns="" id="{9C5EC868-4D7A-4051-968E-DAD6959854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2798" y="1329654"/>
            <a:ext cx="7718401" cy="4664747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arenR"/>
              <a:defRPr/>
            </a:pPr>
            <a:r>
              <a:rPr lang="en-US" altLang="en-US" sz="1800" b="0" dirty="0"/>
              <a:t>Introductions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lang="en-US" altLang="en-US" sz="1800" b="0" dirty="0"/>
              <a:t>Procurement Process - Specific to HMPPS Grants 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lang="en-US" altLang="en-US" sz="1800" b="0" dirty="0"/>
              <a:t>Advertisement of the Grant Opportunity 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lang="en-US" altLang="en-US" sz="1800" b="0" dirty="0"/>
              <a:t>Bravo E-Sourcing Portal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lang="en-US" altLang="en-US" sz="1800" b="0" dirty="0"/>
              <a:t>Stages of the Application Process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lang="en-US" altLang="en-US" sz="1800" b="0" dirty="0"/>
              <a:t>Example of Evaluation Criteria and Weightings (Technical Envelope)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lang="en-GB" altLang="en-US" sz="1800" b="0" dirty="0"/>
              <a:t>Grants Application Process - Key Points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lang="en-US" altLang="en-US" sz="1800" b="0" dirty="0"/>
              <a:t>Indicative Timescale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6D253D61-B3E2-4BAC-8774-45119DB4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274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8946D941-69F5-4D75-9CBE-0B026873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xmlns="" id="{9C5EC868-4D7A-4051-968E-DAD6959854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2798" y="1329654"/>
            <a:ext cx="7718402" cy="5001154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altLang="en-US" sz="1800" u="sng" dirty="0"/>
              <a:t>MOJ Contract and Commercial Management Directorate (CCMD)</a:t>
            </a:r>
            <a:endParaRPr lang="en-GB" altLang="en-US" sz="1800" dirty="0"/>
          </a:p>
          <a:p>
            <a:pPr algn="just"/>
            <a:r>
              <a:rPr lang="en-GB" altLang="en-US" sz="1800" dirty="0"/>
              <a:t>Commercial Contact: </a:t>
            </a:r>
          </a:p>
          <a:p>
            <a:pPr algn="just"/>
            <a:r>
              <a:rPr lang="en-GB" altLang="en-US" sz="1800" dirty="0"/>
              <a:t>	Emma Littlefair – Commercial Contract Manager</a:t>
            </a:r>
          </a:p>
          <a:p>
            <a:pPr algn="just">
              <a:tabLst>
                <a:tab pos="900113" algn="l"/>
              </a:tabLst>
            </a:pPr>
            <a:r>
              <a:rPr lang="en-GB" altLang="en-US" sz="1800" dirty="0"/>
              <a:t>	Email: </a:t>
            </a:r>
            <a:r>
              <a:rPr lang="en-GB" altLang="en-US" sz="1800" dirty="0">
                <a:hlinkClick r:id="rId2"/>
              </a:rPr>
              <a:t>Emma.Littlefair@justice.gov.uk</a:t>
            </a:r>
            <a:r>
              <a:rPr lang="en-GB" altLang="en-US" sz="1800" dirty="0"/>
              <a:t> or 		</a:t>
            </a:r>
            <a:r>
              <a:rPr lang="en-GB" sz="1800" dirty="0">
                <a:hlinkClick r:id="rId3"/>
              </a:rPr>
              <a:t>MoJCommercialReset@justice.gov.uk</a:t>
            </a:r>
            <a:endParaRPr lang="en-GB" sz="1800" dirty="0"/>
          </a:p>
          <a:p>
            <a:pPr algn="just"/>
            <a:endParaRPr lang="en-GB" altLang="en-US" sz="1800" dirty="0"/>
          </a:p>
          <a:p>
            <a:pPr algn="just"/>
            <a:r>
              <a:rPr lang="en-GB" altLang="en-US" sz="1800" dirty="0"/>
              <a:t>Main point of contact during the competition period:	</a:t>
            </a:r>
          </a:p>
          <a:p>
            <a:pPr algn="just"/>
            <a:r>
              <a:rPr lang="en-GB" altLang="en-US" sz="1800" dirty="0"/>
              <a:t>	All communication is to be conducted via Bravo (the MOJ e-	sourcing site)</a:t>
            </a:r>
          </a:p>
          <a:p>
            <a:pPr algn="just"/>
            <a:endParaRPr lang="en-GB" altLang="en-US" sz="1800" dirty="0"/>
          </a:p>
          <a:p>
            <a:pPr algn="just"/>
            <a:r>
              <a:rPr lang="en-GB" altLang="en-US" sz="1800" dirty="0"/>
              <a:t> Other useful contact numbers:</a:t>
            </a:r>
          </a:p>
          <a:p>
            <a:pPr algn="just"/>
            <a:r>
              <a:rPr lang="en-GB" altLang="en-US" sz="1800" dirty="0"/>
              <a:t>	Esourcing helpline: 0845 010 0132 </a:t>
            </a:r>
          </a:p>
          <a:p>
            <a:pPr algn="just"/>
            <a:r>
              <a:rPr lang="en-GB" altLang="en-US" sz="1800" dirty="0"/>
              <a:t>	Email: </a:t>
            </a:r>
            <a:r>
              <a:rPr lang="en-GB" altLang="en-US" sz="1800" dirty="0">
                <a:hlinkClick r:id="rId4"/>
              </a:rPr>
              <a:t>esourcing@justice.gsi.gov.uk</a:t>
            </a:r>
            <a:endParaRPr lang="en-GB" altLang="en-US" sz="1800" dirty="0"/>
          </a:p>
          <a:p>
            <a:pPr marL="342900" indent="-342900">
              <a:buFont typeface="+mj-lt"/>
              <a:buAutoNum type="arabicParenR"/>
              <a:defRPr/>
            </a:pPr>
            <a:endParaRPr lang="en-US" altLang="en-US" b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6D253D61-B3E2-4BAC-8774-45119DB4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781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8946D941-69F5-4D75-9CBE-0B026873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Procurement Process – Specific to HMPPS Grants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xmlns="" id="{9C5EC868-4D7A-4051-968E-DAD6959854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2800" y="1182170"/>
            <a:ext cx="7718401" cy="5211430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en-GB" altLang="en-US" sz="1800" b="0" dirty="0"/>
              <a:t>Grants will only be allocated following a competitive process to determine the best solution for HMPPS. It will follow a similar process to more formal competitions and is designed to encourage maximum participation by the voluntary sector and potential partners.</a:t>
            </a:r>
            <a:endParaRPr lang="en-GB" altLang="en-US" sz="1000" b="0" dirty="0"/>
          </a:p>
          <a:p>
            <a:pPr algn="just">
              <a:defRPr/>
            </a:pPr>
            <a:endParaRPr lang="en-GB" altLang="en-US" sz="1000" b="0" dirty="0"/>
          </a:p>
          <a:p>
            <a:pPr algn="just">
              <a:defRPr/>
            </a:pPr>
            <a:r>
              <a:rPr lang="en-GB" altLang="en-US" sz="1800" b="0" dirty="0"/>
              <a:t>It is a fair, open and transparent process consistent with the Government Grants Minimum Standards and our wider public sector obligations.</a:t>
            </a:r>
          </a:p>
          <a:p>
            <a:pPr algn="just">
              <a:defRPr/>
            </a:pPr>
            <a:endParaRPr lang="en-GB" altLang="en-US" sz="1000" b="0" dirty="0"/>
          </a:p>
          <a:p>
            <a:pPr algn="just">
              <a:defRPr/>
            </a:pPr>
            <a:r>
              <a:rPr lang="en-GB" altLang="en-US" sz="1800" b="0" dirty="0"/>
              <a:t>The application comprises the following documents:</a:t>
            </a:r>
          </a:p>
          <a:p>
            <a:pPr marL="838200" lvl="1" indent="-457200" algn="just">
              <a:buFont typeface="+mj-lt"/>
              <a:buAutoNum type="arabicPeriod"/>
              <a:defRPr/>
            </a:pPr>
            <a:r>
              <a:rPr lang="en-GB" altLang="en-US" sz="1800" b="0" dirty="0"/>
              <a:t>The </a:t>
            </a:r>
            <a:r>
              <a:rPr lang="en-GB" sz="1800" b="0" dirty="0"/>
              <a:t>Instructions and Information document;</a:t>
            </a:r>
          </a:p>
          <a:p>
            <a:pPr marL="838200" lvl="1" indent="-457200" algn="just">
              <a:buFont typeface="+mj-lt"/>
              <a:buAutoNum type="arabicPeriod"/>
              <a:defRPr/>
            </a:pPr>
            <a:r>
              <a:rPr lang="en-GB" sz="1800" b="0" dirty="0"/>
              <a:t>The MoJ Model Grant Funding Agreement; </a:t>
            </a:r>
          </a:p>
          <a:p>
            <a:pPr marL="838200" lvl="1" indent="-457200" algn="just">
              <a:buFont typeface="+mj-lt"/>
              <a:buAutoNum type="arabicPeriod"/>
              <a:defRPr/>
            </a:pPr>
            <a:r>
              <a:rPr lang="en-GB" sz="1800" b="0" dirty="0"/>
              <a:t>The Funded Activities Document;</a:t>
            </a:r>
          </a:p>
          <a:p>
            <a:pPr marL="838200" lvl="1" indent="-457200" algn="just">
              <a:buFont typeface="+mj-lt"/>
              <a:buAutoNum type="arabicPeriod"/>
              <a:defRPr/>
            </a:pPr>
            <a:r>
              <a:rPr lang="en-GB" sz="1800" b="0" dirty="0"/>
              <a:t>The E-sourcing Supplier Guides; and </a:t>
            </a:r>
          </a:p>
          <a:p>
            <a:pPr marL="838200" lvl="1" indent="-457200" algn="just">
              <a:buFont typeface="+mj-lt"/>
              <a:buAutoNum type="arabicPeriod"/>
              <a:defRPr/>
            </a:pPr>
            <a:r>
              <a:rPr lang="en-GB" sz="1800" b="0" dirty="0"/>
              <a:t>The Online Application form (RFP Questions – Evaluation Questions).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6D253D61-B3E2-4BAC-8774-45119DB4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389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8946D941-69F5-4D75-9CBE-0B026873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Advertisement of Grant Opportunity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xmlns="" id="{9C5EC868-4D7A-4051-968E-DAD6959854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9999" y="1344403"/>
            <a:ext cx="7718401" cy="4731931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en-GB" altLang="en-US" sz="1800" b="0" dirty="0"/>
              <a:t>This opportunity will be advertised in the </a:t>
            </a:r>
            <a:r>
              <a:rPr lang="en-GB" sz="1800" b="0" dirty="0"/>
              <a:t>Clinks weekly ebulletin and the </a:t>
            </a:r>
            <a:r>
              <a:rPr lang="en-GB" altLang="en-US" sz="1800" b="0" dirty="0"/>
              <a:t>Clinks website (</a:t>
            </a:r>
            <a:r>
              <a:rPr lang="en-GB" sz="1800" b="0" dirty="0">
                <a:hlinkClick r:id="rId2"/>
              </a:rPr>
              <a:t>http://www.clinks.org/events</a:t>
            </a:r>
            <a:r>
              <a:rPr lang="en-GB" sz="1800" b="0" dirty="0"/>
              <a:t>)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en-GB" sz="1800" b="0" dirty="0"/>
          </a:p>
          <a:p>
            <a:pPr algn="just">
              <a:defRPr/>
            </a:pPr>
            <a:r>
              <a:rPr lang="en-US" sz="1800" b="0" dirty="0"/>
              <a:t>The Grant Competition will be conducted via the </a:t>
            </a:r>
            <a:r>
              <a:rPr lang="en-GB" sz="1800" b="0" dirty="0"/>
              <a:t>Ministry of Justice</a:t>
            </a:r>
            <a:r>
              <a:rPr lang="en-GB" altLang="en-US" sz="1800" b="0" dirty="0"/>
              <a:t> Bravo</a:t>
            </a:r>
            <a:r>
              <a:rPr lang="en-GB" sz="1800" b="0" dirty="0"/>
              <a:t> Sourcing Portal </a:t>
            </a:r>
            <a:r>
              <a:rPr lang="en-GB" altLang="en-US" sz="1800" b="0" dirty="0">
                <a:hlinkClick r:id="rId3"/>
              </a:rPr>
              <a:t>https://ministryofjusticecommercial.bravosolution.co.uk</a:t>
            </a:r>
            <a:endParaRPr lang="en-GB" altLang="en-US" sz="1800" b="0" dirty="0"/>
          </a:p>
          <a:p>
            <a:pPr marL="342900" indent="-342900" algn="just">
              <a:buFontTx/>
              <a:buChar char="-"/>
              <a:defRPr/>
            </a:pPr>
            <a:endParaRPr lang="en-GB" altLang="en-US" sz="1800" b="0" dirty="0"/>
          </a:p>
          <a:p>
            <a:pPr algn="just">
              <a:defRPr/>
            </a:pPr>
            <a:r>
              <a:rPr lang="en-GB" altLang="en-US" sz="1800" b="0" dirty="0"/>
              <a:t>All questions relating to the competition are to be submitted via the </a:t>
            </a:r>
            <a:r>
              <a:rPr lang="en-GB" sz="1800" b="0" dirty="0"/>
              <a:t>Ministry of Justice</a:t>
            </a:r>
            <a:r>
              <a:rPr lang="en-GB" altLang="en-US" sz="1800" b="0" dirty="0"/>
              <a:t> Bravo</a:t>
            </a:r>
            <a:r>
              <a:rPr lang="en-GB" sz="1800" b="0" dirty="0"/>
              <a:t> Sourcing Portal:</a:t>
            </a:r>
          </a:p>
          <a:p>
            <a:pPr algn="just">
              <a:defRPr/>
            </a:pPr>
            <a:r>
              <a:rPr lang="en-GB" altLang="en-US" sz="1800" b="0" dirty="0">
                <a:hlinkClick r:id="rId3"/>
              </a:rPr>
              <a:t>https://ministryofjusticecommercial.bravosolution.co.uk</a:t>
            </a:r>
            <a:endParaRPr lang="en-GB" altLang="en-US" sz="1800" b="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en-GB" altLang="en-US" sz="1800" b="0" dirty="0"/>
          </a:p>
          <a:p>
            <a:pPr algn="just">
              <a:defRPr/>
            </a:pPr>
            <a:r>
              <a:rPr lang="en-GB" altLang="en-US" sz="1800" b="0" dirty="0"/>
              <a:t>Once the procurement process has started, all communications is required to be submitted via the Bravo</a:t>
            </a:r>
            <a:r>
              <a:rPr lang="en-GB" sz="1800" b="0" dirty="0"/>
              <a:t> Sourcing Portal, as direct communications will not be responded to.</a:t>
            </a:r>
            <a:endParaRPr lang="en-US" altLang="en-US" sz="1800" b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6D253D61-B3E2-4BAC-8774-45119DB4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830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8946D941-69F5-4D75-9CBE-0B026873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Bravo E-Sourcing Portal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xmlns="" id="{9C5EC868-4D7A-4051-968E-DAD6959854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8316" y="1346214"/>
            <a:ext cx="8067367" cy="4664747"/>
          </a:xfrm>
        </p:spPr>
        <p:txBody>
          <a:bodyPr>
            <a:normAutofit/>
          </a:bodyPr>
          <a:lstStyle/>
          <a:p>
            <a:pPr algn="just"/>
            <a:r>
              <a:rPr lang="en-GB" altLang="en-US" sz="1800" b="0" dirty="0"/>
              <a:t>The Ministry of Justice e-sourcing portal is a web-based application that enables and provides a simple, secure and efficient means of managing the sourcing process, through to evaluation and contract management over the internet.</a:t>
            </a:r>
          </a:p>
          <a:p>
            <a:pPr algn="just"/>
            <a:r>
              <a:rPr lang="en-GB" altLang="en-US" sz="1800" b="0" dirty="0"/>
              <a:t>The portal helps both the Ministry of Justice and suppliers alike by:</a:t>
            </a:r>
          </a:p>
          <a:p>
            <a:pPr marL="304800" indent="-304800" algn="just">
              <a:buFont typeface="Arial" panose="020B0604020202020204" pitchFamily="34" charset="0"/>
              <a:buChar char="•"/>
            </a:pPr>
            <a:r>
              <a:rPr lang="en-GB" altLang="en-US" sz="1800" b="0" dirty="0"/>
              <a:t>Providing an efficient, simple and auditable means for managing tendering and contract management activities </a:t>
            </a:r>
          </a:p>
          <a:p>
            <a:pPr marL="304800" indent="-304800" algn="just">
              <a:buFont typeface="Arial" panose="020B0604020202020204" pitchFamily="34" charset="0"/>
              <a:buChar char="•"/>
            </a:pPr>
            <a:r>
              <a:rPr lang="en-GB" altLang="en-US" sz="1800" b="0" dirty="0"/>
              <a:t>Improving visibility of sourcing activities </a:t>
            </a:r>
          </a:p>
          <a:p>
            <a:pPr marL="304800" indent="-304800" algn="just">
              <a:buFont typeface="Arial" panose="020B0604020202020204" pitchFamily="34" charset="0"/>
              <a:buChar char="•"/>
            </a:pPr>
            <a:r>
              <a:rPr lang="en-GB" altLang="en-US" sz="1800" b="0" dirty="0"/>
              <a:t>Increasing opportunities for suppliers to interact with the Ministry of Justice</a:t>
            </a:r>
          </a:p>
          <a:p>
            <a:pPr marL="304800" indent="-304800" algn="just">
              <a:buFont typeface="Arial" panose="020B0604020202020204" pitchFamily="34" charset="0"/>
              <a:buChar char="•"/>
            </a:pPr>
            <a:r>
              <a:rPr lang="en-GB" altLang="en-US" sz="1800" b="0" dirty="0"/>
              <a:t>Working openly, collaboratively and ensuring fair and open competition</a:t>
            </a:r>
          </a:p>
          <a:p>
            <a:pPr algn="just"/>
            <a:r>
              <a:rPr lang="en-GB" altLang="en-US" sz="1800" b="0" dirty="0"/>
              <a:t>A user guide is available to support you, and the </a:t>
            </a:r>
            <a:r>
              <a:rPr lang="en-GB" altLang="en-US" sz="1800" b="0" dirty="0" err="1"/>
              <a:t>eSourcing</a:t>
            </a:r>
            <a:r>
              <a:rPr lang="en-GB" altLang="en-US" sz="1800" b="0" dirty="0"/>
              <a:t> helpdesk will also be able to assist you with using the portal. All guidance documents will be available through the e-sourcing portal.</a:t>
            </a:r>
            <a:endParaRPr lang="en-US" altLang="en-US" sz="1800" b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6D253D61-B3E2-4BAC-8774-45119DB4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167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8946D941-69F5-4D75-9CBE-0B026873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Stages of the Application Process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xmlns="" id="{9C5EC868-4D7A-4051-968E-DAD6959854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8316" y="1346214"/>
            <a:ext cx="8067367" cy="466474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altLang="en-US" b="0" dirty="0">
                <a:solidFill>
                  <a:srgbClr val="0070C0"/>
                </a:solidFill>
              </a:rPr>
              <a:t>“Qualification Section” </a:t>
            </a:r>
            <a:r>
              <a:rPr lang="en-GB" altLang="en-US" b="0" dirty="0"/>
              <a:t>– These are basic questions to assess whether suppliers meet the minimum requirement. You will need to answer these questions satisfactorily to determine if you are eligible to receive the grant.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altLang="en-US" b="0" dirty="0">
              <a:solidFill>
                <a:srgbClr val="0070C0"/>
              </a:solidFill>
            </a:endParaRPr>
          </a:p>
          <a:p>
            <a:pPr algn="just"/>
            <a:r>
              <a:rPr lang="en-GB" altLang="en-US" b="0" dirty="0">
                <a:solidFill>
                  <a:srgbClr val="0070C0"/>
                </a:solidFill>
              </a:rPr>
              <a:t>“Technical Envelope” </a:t>
            </a:r>
            <a:r>
              <a:rPr lang="en-GB" altLang="en-US" b="0" dirty="0"/>
              <a:t>– Suppliers will be required to answer the technical and commercial evaluation questions which will be detailed within the competition documents.</a:t>
            </a:r>
          </a:p>
          <a:p>
            <a:pPr algn="just"/>
            <a:endParaRPr lang="en-GB" altLang="en-US" b="0" dirty="0"/>
          </a:p>
          <a:p>
            <a:pPr algn="just"/>
            <a:r>
              <a:rPr lang="en-GB" altLang="en-US" b="0" dirty="0"/>
              <a:t>All technical and commercial questions will be evaluated in accordance with the evaluation criteria and weightings which will be detailed within the competition documents.</a:t>
            </a:r>
          </a:p>
          <a:p>
            <a:pPr algn="just"/>
            <a:endParaRPr lang="en-GB" altLang="en-US" b="0" dirty="0">
              <a:solidFill>
                <a:srgbClr val="0070C0"/>
              </a:solidFill>
            </a:endParaRPr>
          </a:p>
          <a:p>
            <a:pPr algn="just"/>
            <a:r>
              <a:rPr lang="en-GB" altLang="en-US" b="0" dirty="0">
                <a:solidFill>
                  <a:srgbClr val="0070C0"/>
                </a:solidFill>
              </a:rPr>
              <a:t>Clarification Questions </a:t>
            </a:r>
            <a:r>
              <a:rPr lang="en-GB" altLang="en-US" b="0" dirty="0"/>
              <a:t>- Any queries in relation to the competition, including queries about the grant agreement, should be raised as clarification questions via the Ministry of Justice Bravo Sourcing Portal. </a:t>
            </a:r>
          </a:p>
          <a:p>
            <a:pPr algn="just"/>
            <a:endParaRPr lang="en-GB" altLang="en-US" b="0" dirty="0"/>
          </a:p>
          <a:p>
            <a:pPr algn="just"/>
            <a:r>
              <a:rPr lang="en-GB" altLang="en-US" b="0" dirty="0"/>
              <a:t>All clarification questions will be answered in accordance with the dates stated in the timetable which will be detailed within the competition documents.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6D253D61-B3E2-4BAC-8774-45119DB4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42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8946D941-69F5-4D75-9CBE-0B026873E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317" y="537492"/>
            <a:ext cx="7718400" cy="345232"/>
          </a:xfrm>
        </p:spPr>
        <p:txBody>
          <a:bodyPr/>
          <a:lstStyle/>
          <a:p>
            <a:r>
              <a:rPr lang="en-GB" dirty="0"/>
              <a:t>Example Evaluation Criteria and Weighting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6D253D61-B3E2-4BAC-8774-45119DB4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EBBD4ED-88BA-46ED-908E-40F6720F72C0}"/>
              </a:ext>
            </a:extLst>
          </p:cNvPr>
          <p:cNvSpPr txBox="1"/>
          <p:nvPr/>
        </p:nvSpPr>
        <p:spPr>
          <a:xfrm>
            <a:off x="502637" y="1014330"/>
            <a:ext cx="7746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dirty="0">
                <a:solidFill>
                  <a:srgbClr val="003057"/>
                </a:solidFill>
              </a:rPr>
              <a:t>An example of the evaluation criteria and weightings to be used in an application process is specified below: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F20929B-4523-44B7-8F59-CAE0B3C69599}"/>
              </a:ext>
            </a:extLst>
          </p:cNvPr>
          <p:cNvSpPr txBox="1"/>
          <p:nvPr/>
        </p:nvSpPr>
        <p:spPr>
          <a:xfrm>
            <a:off x="656317" y="5984707"/>
            <a:ext cx="7718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altLang="en-US" b="1" dirty="0">
                <a:solidFill>
                  <a:srgbClr val="003057"/>
                </a:solidFill>
                <a:latin typeface="+mn-lt"/>
              </a:rPr>
              <a:t>Please Note: This is an example only which </a:t>
            </a:r>
            <a:r>
              <a:rPr lang="en-GB" b="1" dirty="0">
                <a:solidFill>
                  <a:srgbClr val="003057"/>
                </a:solidFill>
                <a:latin typeface="+mn-lt"/>
              </a:rPr>
              <a:t>is subject to change.</a:t>
            </a:r>
            <a:endParaRPr lang="en-GB" b="1" dirty="0">
              <a:solidFill>
                <a:srgbClr val="003057"/>
              </a:solidFill>
            </a:endParaRPr>
          </a:p>
        </p:txBody>
      </p:sp>
      <p:graphicFrame>
        <p:nvGraphicFramePr>
          <p:cNvPr id="13" name="Content Placeholder 3">
            <a:extLst>
              <a:ext uri="{FF2B5EF4-FFF2-40B4-BE49-F238E27FC236}">
                <a16:creationId xmlns:a16="http://schemas.microsoft.com/office/drawing/2014/main" xmlns="" id="{E920D97E-3C46-4168-BAA6-C53A5AF65B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596551"/>
              </p:ext>
            </p:extLst>
          </p:nvPr>
        </p:nvGraphicFramePr>
        <p:xfrm>
          <a:off x="502636" y="1730711"/>
          <a:ext cx="8025763" cy="4122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7312">
                  <a:extLst>
                    <a:ext uri="{9D8B030D-6E8A-4147-A177-3AD203B41FA5}">
                      <a16:colId xmlns:a16="http://schemas.microsoft.com/office/drawing/2014/main" xmlns="" val="1233866244"/>
                    </a:ext>
                  </a:extLst>
                </a:gridCol>
                <a:gridCol w="1198451">
                  <a:extLst>
                    <a:ext uri="{9D8B030D-6E8A-4147-A177-3AD203B41FA5}">
                      <a16:colId xmlns:a16="http://schemas.microsoft.com/office/drawing/2014/main" xmlns="" val="1433646249"/>
                    </a:ext>
                  </a:extLst>
                </a:gridCol>
              </a:tblGrid>
              <a:tr h="261548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Criteria</a:t>
                      </a: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4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Weighting</a:t>
                      </a:r>
                    </a:p>
                  </a:txBody>
                  <a:tcPr marL="91438" marR="91438" marT="45727" marB="45727"/>
                </a:tc>
                <a:extLst>
                  <a:ext uri="{0D108BD9-81ED-4DB2-BD59-A6C34878D82A}">
                    <a16:rowId xmlns:a16="http://schemas.microsoft.com/office/drawing/2014/main" xmlns="" val="2359159445"/>
                  </a:ext>
                </a:extLst>
              </a:tr>
              <a:tr h="451758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Outline of Proposal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scope of your project and how you propose to do to achieve it</a:t>
                      </a: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1438" marR="91438" marT="45727" marB="45727"/>
                </a:tc>
                <a:extLst>
                  <a:ext uri="{0D108BD9-81ED-4DB2-BD59-A6C34878D82A}">
                    <a16:rowId xmlns:a16="http://schemas.microsoft.com/office/drawing/2014/main" xmlns="" val="1442691868"/>
                  </a:ext>
                </a:extLst>
              </a:tr>
              <a:tr h="832176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Demonstrate project delivery expertise and effectiveness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Explain how and where you will deliver the proposed work, clearly setting out project management arrangements and how the work will be quality assured</a:t>
                      </a: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1438" marR="91438" marT="45727" marB="45727"/>
                </a:tc>
                <a:extLst>
                  <a:ext uri="{0D108BD9-81ED-4DB2-BD59-A6C34878D82A}">
                    <a16:rowId xmlns:a16="http://schemas.microsoft.com/office/drawing/2014/main" xmlns="" val="2407498339"/>
                  </a:ext>
                </a:extLst>
              </a:tr>
              <a:tr h="641967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Demonstrate organisational expertise and effectiveness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Evidence of any previous or specialist knowledge and experience relevant to your proposal</a:t>
                      </a: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1438" marR="91438" marT="45727" marB="45727"/>
                </a:tc>
                <a:extLst>
                  <a:ext uri="{0D108BD9-81ED-4DB2-BD59-A6C34878D82A}">
                    <a16:rowId xmlns:a16="http://schemas.microsoft.com/office/drawing/2014/main" xmlns="" val="3870356361"/>
                  </a:ext>
                </a:extLst>
              </a:tr>
              <a:tr h="641967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Added value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Demonstrate how your organisation’s proposal will add value which benefit the distinct needs of the participants and contributes to improving outcomes</a:t>
                      </a: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1438" marR="91438" marT="45727" marB="45727"/>
                </a:tc>
                <a:extLst>
                  <a:ext uri="{0D108BD9-81ED-4DB2-BD59-A6C34878D82A}">
                    <a16:rowId xmlns:a16="http://schemas.microsoft.com/office/drawing/2014/main" xmlns="" val="4119499860"/>
                  </a:ext>
                </a:extLst>
              </a:tr>
              <a:tr h="641967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Evaluation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Demonstrate approach to meaningfully evaluating the impact of your project, what evidence you intend to collect to demonstrate effectiveness and main limitations of plans for evaluation</a:t>
                      </a: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1438" marR="91438" marT="45727" marB="45727"/>
                </a:tc>
                <a:extLst>
                  <a:ext uri="{0D108BD9-81ED-4DB2-BD59-A6C34878D82A}">
                    <a16:rowId xmlns:a16="http://schemas.microsoft.com/office/drawing/2014/main" xmlns="" val="2121085375"/>
                  </a:ext>
                </a:extLst>
              </a:tr>
              <a:tr h="451758"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Cost and Funding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Detailed projections of costs and clear and detailed description of how the proposal will achieve value for money.</a:t>
                      </a:r>
                    </a:p>
                  </a:txBody>
                  <a:tcPr marL="91438" marR="91438" marT="45727" marB="45727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1438" marR="91438" marT="45727" marB="45727"/>
                </a:tc>
                <a:extLst>
                  <a:ext uri="{0D108BD9-81ED-4DB2-BD59-A6C34878D82A}">
                    <a16:rowId xmlns:a16="http://schemas.microsoft.com/office/drawing/2014/main" xmlns="" val="1387895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1174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8946D941-69F5-4D75-9CBE-0B026873E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800" y="681136"/>
            <a:ext cx="7718400" cy="345232"/>
          </a:xfrm>
        </p:spPr>
        <p:txBody>
          <a:bodyPr/>
          <a:lstStyle/>
          <a:p>
            <a:r>
              <a:rPr lang="en-GB" dirty="0"/>
              <a:t>Grants Application Process - Key Points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xmlns="" id="{9C5EC868-4D7A-4051-968E-DAD6959854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1574" y="1386350"/>
            <a:ext cx="8036826" cy="4291780"/>
          </a:xfrm>
        </p:spPr>
        <p:txBody>
          <a:bodyPr>
            <a:noAutofit/>
          </a:bodyPr>
          <a:lstStyle/>
          <a:p>
            <a:pPr lvl="1" algn="just">
              <a:spcBef>
                <a:spcPts val="600"/>
              </a:spcBef>
            </a:pPr>
            <a:r>
              <a:rPr lang="en-GB" altLang="en-US" sz="1800" b="0" dirty="0"/>
              <a:t>The Grants Programme will consist of four themes which Suppliers can apply for. </a:t>
            </a:r>
          </a:p>
          <a:p>
            <a:pPr lvl="1" algn="just">
              <a:spcBef>
                <a:spcPts val="600"/>
              </a:spcBef>
            </a:pPr>
            <a:r>
              <a:rPr lang="en-GB" altLang="en-US" sz="1800" b="0" dirty="0"/>
              <a:t>There will be four competitions advertised (one competition per theme) on</a:t>
            </a:r>
            <a:r>
              <a:rPr lang="en-US" altLang="en-US" sz="1800" b="0" dirty="0"/>
              <a:t> the </a:t>
            </a:r>
            <a:r>
              <a:rPr lang="en-GB" altLang="en-US" sz="1800" b="0" dirty="0"/>
              <a:t>Ministry of Justice Bravo Sourcing Portal. Suppliers may choose to bid for one theme or more than one theme.</a:t>
            </a:r>
          </a:p>
          <a:p>
            <a:pPr lvl="1" algn="just">
              <a:spcBef>
                <a:spcPts val="600"/>
              </a:spcBef>
            </a:pPr>
            <a:r>
              <a:rPr lang="en-GB" altLang="en-US" sz="1800" b="0" dirty="0"/>
              <a:t>Suppliers will be required to submit a separate bid for each theme they choose to bid for. </a:t>
            </a:r>
          </a:p>
          <a:p>
            <a:pPr lvl="1" algn="just">
              <a:spcBef>
                <a:spcPts val="600"/>
              </a:spcBef>
            </a:pPr>
            <a:r>
              <a:rPr lang="en-GB" altLang="en-US" sz="1800" b="0" dirty="0"/>
              <a:t>All milestones, deliverables and costs must be stated clearly within your bids.</a:t>
            </a:r>
          </a:p>
          <a:p>
            <a:pPr lvl="1" algn="just">
              <a:spcBef>
                <a:spcPts val="600"/>
              </a:spcBef>
            </a:pPr>
            <a:r>
              <a:rPr lang="en-GB" altLang="en-US" sz="1800" b="0" dirty="0"/>
              <a:t>The total funding available for all four themes is £2.5m from 2020-2022. </a:t>
            </a:r>
          </a:p>
          <a:p>
            <a:pPr lvl="1" algn="just">
              <a:spcBef>
                <a:spcPts val="600"/>
              </a:spcBef>
            </a:pPr>
            <a:r>
              <a:rPr lang="en-GB" altLang="en-US" sz="1800" b="0" dirty="0"/>
              <a:t>The total value of individual grants shall be no less than £50,000 and no more than £250,000 over the two year period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6D253D61-B3E2-4BAC-8774-45119DB4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23AF-F2F5-41F7-A71C-81CE492BCB8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193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J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1D609D"/>
      </a:accent1>
      <a:accent2>
        <a:srgbClr val="30AA51"/>
      </a:accent2>
      <a:accent3>
        <a:srgbClr val="E9426E"/>
      </a:accent3>
      <a:accent4>
        <a:srgbClr val="565B96"/>
      </a:accent4>
      <a:accent5>
        <a:srgbClr val="00A5A1"/>
      </a:accent5>
      <a:accent6>
        <a:srgbClr val="EE7127"/>
      </a:accent6>
      <a:hlink>
        <a:srgbClr val="00B1EB"/>
      </a:hlink>
      <a:folHlink>
        <a:srgbClr val="00B1EB"/>
      </a:folHlink>
    </a:clrScheme>
    <a:fontScheme name="MoJ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standard-ink-light-document-eng-template.potx [Read-Only]" id="{C4CEDC90-E5B1-40B2-9B3D-7EAD176FAD77}" vid="{A6DC139A-075D-44A9-BA22-7510D248A2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03D9516619144DAC9707B4CFA8080E" ma:contentTypeVersion="8" ma:contentTypeDescription="Create a new document." ma:contentTypeScope="" ma:versionID="e2111edccc955b9753cd60e3003d16d0">
  <xsd:schema xmlns:xsd="http://www.w3.org/2001/XMLSchema" xmlns:xs="http://www.w3.org/2001/XMLSchema" xmlns:p="http://schemas.microsoft.com/office/2006/metadata/properties" xmlns:ns3="f6792c20-4196-4bc6-a409-a8aad564626e" targetNamespace="http://schemas.microsoft.com/office/2006/metadata/properties" ma:root="true" ma:fieldsID="ff0af477c60eb64a982af6a13924bc66" ns3:_="">
    <xsd:import namespace="f6792c20-4196-4bc6-a409-a8aad564626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792c20-4196-4bc6-a409-a8aad56462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830BB4-84C2-4935-BB06-DE7B9E7F4606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f6792c20-4196-4bc6-a409-a8aad564626e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BD2D226-13A4-483D-AF15-F929CD3617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1A9F56-43EC-4612-B187-7AE5B7B0F1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792c20-4196-4bc6-a409-a8aad56462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powerpoint-standard-ink-light-document-eng-template</Template>
  <TotalTime>288</TotalTime>
  <Words>979</Words>
  <Application>Microsoft Office PowerPoint</Application>
  <PresentationFormat>On-screen Show (4:3)</PresentationFormat>
  <Paragraphs>116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HMPPS Innovation Grant Programme (2020 – 2022) </vt:lpstr>
      <vt:lpstr>Agenda</vt:lpstr>
      <vt:lpstr>Introduction</vt:lpstr>
      <vt:lpstr>Procurement Process – Specific to HMPPS Grants</vt:lpstr>
      <vt:lpstr>Advertisement of Grant Opportunity</vt:lpstr>
      <vt:lpstr>Bravo E-Sourcing Portal</vt:lpstr>
      <vt:lpstr>Stages of the Application Process</vt:lpstr>
      <vt:lpstr>Example Evaluation Criteria and Weighting</vt:lpstr>
      <vt:lpstr>Grants Application Process - Key Points</vt:lpstr>
      <vt:lpstr>Indicative Timescale (may be subject to change)</vt:lpstr>
    </vt:vector>
  </TitlesOfParts>
  <Manager>Ministry of Justice</Manager>
  <Company>Ministry of Justice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HMPPS Innovation Grant Programme (2020 – 2022)</dc:title>
  <dc:subject>[Subtitle or description]</dc:subject>
  <dc:creator>Broughton, Claire</dc:creator>
  <cp:keywords>[Key words separated by commas]</cp:keywords>
  <cp:lastModifiedBy>Isobel Archer</cp:lastModifiedBy>
  <cp:revision>22</cp:revision>
  <dcterms:created xsi:type="dcterms:W3CDTF">2019-09-19T11:06:53Z</dcterms:created>
  <dcterms:modified xsi:type="dcterms:W3CDTF">2019-10-04T08:42:16Z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0x010100DB03D9516619144DAC9707B4CFA8080E</vt:lpwstr>
  </property>
</Properties>
</file>